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</p:sldIdLst>
  <p:sldSz cx="9144000" cy="6858000" type="screen4x3"/>
  <p:notesSz cx="6858000" cy="9774238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279F"/>
    <a:srgbClr val="2B753E"/>
    <a:srgbClr val="F57B49"/>
    <a:srgbClr val="C0FEF9"/>
    <a:srgbClr val="E3B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4" d="100"/>
          <a:sy n="74" d="100"/>
        </p:scale>
        <p:origin x="67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5530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8572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5029200" cy="384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muistiinpanojen perustyyliä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9459405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1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1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366183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21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60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4608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35706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22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81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4813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89238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23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018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5018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49765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24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223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055586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25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427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5427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48513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26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63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5632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800566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27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83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5837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886974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28</a:t>
            </a: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042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6042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642135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29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247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6247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349866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30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45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6451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88920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13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297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2970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575307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31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65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6656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401120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32</a:t>
            </a: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86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6861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92173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33</a:t>
            </a: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06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7066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269424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34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27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7271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77655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35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475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7475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329297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36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680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7680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20889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37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885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7885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7701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38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09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8090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838627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39</a:t>
            </a: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29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8295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484427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40</a:t>
            </a:r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49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8499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57939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14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17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3175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161581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41</a:t>
            </a:r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70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8704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606864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42</a:t>
            </a:r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90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8909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73634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15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37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3379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80820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16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58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3584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26112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17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78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3789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9965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18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99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3994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64237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19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19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21667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88620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fi-FI" altLang="fi-FI" sz="1000" i="1"/>
              <a:t>20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7938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40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857250"/>
            <a:ext cx="4556125" cy="3416300"/>
          </a:xfrm>
          <a:ln cap="flat"/>
        </p:spPr>
      </p:sp>
      <p:sp>
        <p:nvSpPr>
          <p:cNvPr id="4403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01568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kumimoji="0" lang="en-US" smtClean="0">
                <a:solidFill>
                  <a:schemeClr val="accent1">
                    <a:tint val="20000"/>
                  </a:schemeClr>
                </a:solidFill>
              </a:rPr>
              <a:t>Kai Selander</a:t>
            </a:r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kumimoji="0" lang="en-US" smtClean="0">
                <a:solidFill>
                  <a:schemeClr val="tx1"/>
                </a:solidFill>
              </a:rPr>
              <a:t>Kai Selander</a:t>
            </a:r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r>
              <a:rPr lang="fi-FI" smtClean="0"/>
              <a:t>2/23/2016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r>
              <a:rPr kumimoji="0" lang="en-US" sz="1000" smtClean="0">
                <a:solidFill>
                  <a:schemeClr val="tx1"/>
                </a:solidFill>
              </a:rPr>
              <a:t>Kai Selander</a:t>
            </a:r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908720"/>
            <a:ext cx="8458200" cy="4577680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i-FI" altLang="fi-FI" sz="1800" dirty="0">
                <a:latin typeface="Calibri" panose="020F0502020204030204" pitchFamily="34" charset="0"/>
              </a:rPr>
              <a:t/>
            </a:r>
            <a:br>
              <a:rPr lang="fi-FI" altLang="fi-FI" sz="1800" dirty="0">
                <a:latin typeface="Calibri" panose="020F0502020204030204" pitchFamily="34" charset="0"/>
              </a:rPr>
            </a:br>
            <a:r>
              <a:rPr lang="fi-FI" altLang="fi-FI" sz="2000" dirty="0">
                <a:latin typeface="Calibri" panose="020F0502020204030204" pitchFamily="34" charset="0"/>
              </a:rPr>
              <a:t>Itseopiskeluohjelma</a:t>
            </a:r>
            <a:r>
              <a:rPr lang="fi-FI" altLang="fi-FI" sz="3500" dirty="0">
                <a:latin typeface="Calibri" panose="020F0502020204030204" pitchFamily="34" charset="0"/>
              </a:rPr>
              <a:t/>
            </a:r>
            <a:br>
              <a:rPr lang="fi-FI" altLang="fi-FI" sz="3500" dirty="0">
                <a:latin typeface="Calibri" panose="020F0502020204030204" pitchFamily="34" charset="0"/>
              </a:rPr>
            </a:br>
            <a:r>
              <a:rPr lang="fi-FI" altLang="fi-FI" sz="3500" dirty="0">
                <a:latin typeface="Calibri" panose="020F0502020204030204" pitchFamily="34" charset="0"/>
              </a:rPr>
              <a:t/>
            </a:r>
            <a:br>
              <a:rPr lang="fi-FI" altLang="fi-FI" sz="3500" dirty="0">
                <a:latin typeface="Calibri" panose="020F0502020204030204" pitchFamily="34" charset="0"/>
              </a:rPr>
            </a:br>
            <a:r>
              <a:rPr lang="fi-FI" altLang="fi-FI" sz="2400" dirty="0">
                <a:latin typeface="Calibri" panose="020F0502020204030204" pitchFamily="34" charset="0"/>
              </a:rPr>
              <a:t> </a:t>
            </a:r>
            <a:r>
              <a:rPr lang="fi-FI" altLang="fi-FI" sz="2400" dirty="0" smtClean="0">
                <a:solidFill>
                  <a:srgbClr val="F57B49"/>
                </a:solidFill>
                <a:latin typeface="Calibri" panose="020F0502020204030204" pitchFamily="34" charset="0"/>
              </a:rPr>
              <a:t>Mittayksiköiden muunnokset ja kustannusten laskeminen</a:t>
            </a:r>
            <a:r>
              <a:rPr lang="fi-FI" altLang="fi-FI" dirty="0">
                <a:solidFill>
                  <a:srgbClr val="F57B49"/>
                </a:solidFill>
                <a:latin typeface="Calibri" panose="020F0502020204030204" pitchFamily="34" charset="0"/>
              </a:rPr>
              <a:t/>
            </a:r>
            <a:br>
              <a:rPr lang="fi-FI" altLang="fi-FI" dirty="0">
                <a:solidFill>
                  <a:srgbClr val="F57B49"/>
                </a:solidFill>
                <a:latin typeface="Calibri" panose="020F0502020204030204" pitchFamily="34" charset="0"/>
              </a:rPr>
            </a:br>
            <a:r>
              <a:rPr lang="fi-FI" altLang="fi-FI" sz="2200" dirty="0">
                <a:solidFill>
                  <a:srgbClr val="F57B49"/>
                </a:solidFill>
                <a:latin typeface="Calibri" panose="020F0502020204030204" pitchFamily="34" charset="0"/>
              </a:rPr>
              <a:t/>
            </a:r>
            <a:br>
              <a:rPr lang="fi-FI" altLang="fi-FI" sz="2200" dirty="0">
                <a:solidFill>
                  <a:srgbClr val="F57B49"/>
                </a:solidFill>
                <a:latin typeface="Calibri" panose="020F0502020204030204" pitchFamily="34" charset="0"/>
              </a:rPr>
            </a:br>
            <a:r>
              <a:rPr lang="fi-FI" altLang="fi-FI" sz="2200" dirty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fi-FI" altLang="fi-FI" sz="22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-</a:t>
            </a:r>
            <a:r>
              <a:rPr lang="fi-FI" altLang="fi-FI" sz="2200" i="0" dirty="0" err="1" smtClean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Varaa</a:t>
            </a:r>
            <a:r>
              <a:rPr lang="fi-FI" altLang="fi-FI" sz="2200" i="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fi-FI" altLang="fi-FI" sz="220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suttupaperia ja </a:t>
            </a:r>
            <a:r>
              <a:rPr lang="fi-FI" altLang="fi-FI" sz="2200" i="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laskin tai taulukkolaskentaohjelma</a:t>
            </a:r>
            <a:r>
              <a:rPr lang="fi-FI" altLang="fi-FI" sz="220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fi-FI" altLang="fi-FI" sz="220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</a:br>
            <a:r>
              <a:rPr lang="fi-FI" altLang="fi-FI" sz="220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- Laske tehtävät itse ensin, mieti ja katso sitten ratkaisu</a:t>
            </a:r>
            <a:br>
              <a:rPr lang="fi-FI" altLang="fi-FI" sz="220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</a:br>
            <a:r>
              <a:rPr lang="fi-FI" altLang="fi-FI" sz="2200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- Ohjelman katseleminen ei juuri kehitä laskentataitoja</a:t>
            </a: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5061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809750"/>
            <a:ext cx="8045450" cy="515938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fi-FI" altLang="fi-FI" sz="2800"/>
              <a:t>Litania edelleen voimassa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</a:t>
            </a:r>
            <a:r>
              <a:rPr lang="fi-FI" altLang="fi-FI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hehto-</a:t>
            </a:r>
            <a:r>
              <a:rPr lang="fi-FI" altLang="fi-FI" sz="1600"/>
              <a:t>	dega-		desi-	sentti-	milli-</a:t>
            </a:r>
          </a:p>
          <a:p>
            <a:r>
              <a:rPr lang="fi-FI" altLang="fi-FI" sz="1600"/>
              <a:t>gramma	 </a:t>
            </a:r>
            <a:r>
              <a:rPr lang="fi-FI" altLang="fi-FI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gramma</a:t>
            </a:r>
            <a:r>
              <a:rPr lang="fi-FI" altLang="fi-FI" sz="1600"/>
              <a:t>	 gramma	 </a:t>
            </a:r>
            <a:r>
              <a:rPr lang="fi-FI" altLang="fi-FI" sz="1600">
                <a:solidFill>
                  <a:schemeClr val="bg2"/>
                </a:solidFill>
              </a:rPr>
              <a:t>gramma</a:t>
            </a:r>
            <a:r>
              <a:rPr lang="fi-FI" altLang="fi-FI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/>
              <a:t>gramma</a:t>
            </a:r>
            <a:r>
              <a:rPr lang="fi-FI" altLang="fi-FI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/>
              <a:t>gramma	 gramma</a:t>
            </a:r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5014913" y="2466975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008313" y="3706813"/>
            <a:ext cx="3848100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5500"/>
              <a:t> 0</a:t>
            </a:r>
            <a:r>
              <a:rPr lang="fi-FI" altLang="fi-FI" sz="55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fi-FI" altLang="fi-FI" sz="5500"/>
              <a:t>0468     hg</a:t>
            </a:r>
          </a:p>
        </p:txBody>
      </p:sp>
      <p:sp>
        <p:nvSpPr>
          <p:cNvPr id="16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/>
              <a:t>1. </a:t>
            </a:r>
            <a:r>
              <a:rPr lang="fi-FI" altLang="fi-FI" sz="3300" dirty="0"/>
              <a:t>Yksikön muunnos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</a:t>
            </a:r>
            <a:r>
              <a:rPr lang="fi-FI" altLang="fi-FI" sz="1600">
                <a:solidFill>
                  <a:schemeClr val="bg2"/>
                </a:solidFill>
              </a:rPr>
              <a:t>hehto-</a:t>
            </a:r>
            <a:r>
              <a:rPr lang="fi-FI" altLang="fi-FI" sz="1600"/>
              <a:t>	dega-		desi-	sentti-	milli-</a:t>
            </a:r>
          </a:p>
          <a:p>
            <a:r>
              <a:rPr lang="fi-FI" altLang="fi-FI" sz="1600"/>
              <a:t>gramma	 </a:t>
            </a:r>
            <a:r>
              <a:rPr lang="fi-FI" altLang="fi-FI" sz="1600">
                <a:solidFill>
                  <a:schemeClr val="bg2"/>
                </a:solidFill>
              </a:rPr>
              <a:t>gramma</a:t>
            </a:r>
            <a:r>
              <a:rPr lang="fi-FI" altLang="fi-FI" sz="1600"/>
              <a:t>	 gramma	 </a:t>
            </a:r>
            <a:r>
              <a:rPr lang="fi-FI" altLang="fi-FI" sz="1600">
                <a:solidFill>
                  <a:schemeClr val="bg2"/>
                </a:solidFill>
              </a:rPr>
              <a:t>gramma</a:t>
            </a:r>
            <a:r>
              <a:rPr lang="fi-FI" altLang="fi-FI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/>
              <a:t>gramma</a:t>
            </a:r>
            <a:r>
              <a:rPr lang="fi-FI" altLang="fi-FI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/>
              <a:t>gramma	 gramma</a:t>
            </a:r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5014913" y="2466975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1298575" y="4230688"/>
            <a:ext cx="7233865" cy="766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fi-FI" altLang="fi-FI" sz="2200" dirty="0">
                <a:solidFill>
                  <a:srgbClr val="00279F"/>
                </a:solidFill>
                <a:latin typeface="Calibri" panose="020F0502020204030204" pitchFamily="34" charset="0"/>
              </a:rPr>
              <a:t>Kun muunnetaan suuremmasta </a:t>
            </a:r>
            <a:r>
              <a:rPr lang="fi-FI" altLang="fi-FI" sz="22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yksiköstä pienempään </a:t>
            </a:r>
            <a:r>
              <a:rPr lang="fi-FI" altLang="fi-FI" sz="2200" dirty="0">
                <a:solidFill>
                  <a:srgbClr val="00279F"/>
                </a:solidFill>
                <a:latin typeface="Calibri" panose="020F0502020204030204" pitchFamily="34" charset="0"/>
              </a:rPr>
              <a:t>siirretään pilkkua tietysti </a:t>
            </a:r>
            <a:r>
              <a:rPr lang="fi-FI" altLang="fi-FI" sz="22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litanian </a:t>
            </a:r>
            <a:r>
              <a:rPr lang="fi-FI" altLang="fi-FI" sz="2200" dirty="0">
                <a:solidFill>
                  <a:srgbClr val="00279F"/>
                </a:solidFill>
                <a:latin typeface="Calibri" panose="020F0502020204030204" pitchFamily="34" charset="0"/>
              </a:rPr>
              <a:t>mukaan oikealle.</a:t>
            </a:r>
          </a:p>
        </p:txBody>
      </p:sp>
      <p:sp>
        <p:nvSpPr>
          <p:cNvPr id="15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chemeClr val="accent2">
                    <a:lumMod val="75000"/>
                  </a:schemeClr>
                </a:solidFill>
              </a:rPr>
              <a:t>1. </a:t>
            </a:r>
            <a:r>
              <a:rPr lang="fi-FI" altLang="fi-FI" sz="3300" dirty="0">
                <a:solidFill>
                  <a:schemeClr val="accent2">
                    <a:lumMod val="75000"/>
                  </a:schemeClr>
                </a:solidFill>
              </a:rPr>
              <a:t>Yksikön muunnos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323975" y="2447925"/>
            <a:ext cx="612298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</a:t>
            </a:r>
            <a:r>
              <a:rPr lang="fi-FI" altLang="fi-FI" sz="1600">
                <a:solidFill>
                  <a:schemeClr val="bg2"/>
                </a:solidFill>
              </a:rPr>
              <a:t>hehto-</a:t>
            </a:r>
            <a:r>
              <a:rPr lang="fi-FI" altLang="fi-FI" sz="1600"/>
              <a:t>	dega-		desi-	sentti-	milli-</a:t>
            </a:r>
          </a:p>
          <a:p>
            <a:r>
              <a:rPr lang="fi-FI" altLang="fi-FI" sz="1600"/>
              <a:t>litra	litra	litra	litra	litra	litra	litra</a:t>
            </a:r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9159" name="Line 7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>
            <a:off x="5014913" y="2466975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1558925" y="3711575"/>
            <a:ext cx="6052940" cy="582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3200" dirty="0">
                <a:solidFill>
                  <a:srgbClr val="00279F"/>
                </a:solidFill>
                <a:latin typeface="Calibri" panose="020F0502020204030204" pitchFamily="34" charset="0"/>
              </a:rPr>
              <a:t>Montako millilitraa on 2,67 litraa ? </a:t>
            </a:r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chemeClr val="accent2">
                    <a:lumMod val="75000"/>
                  </a:schemeClr>
                </a:solidFill>
              </a:rPr>
              <a:t>1. </a:t>
            </a:r>
            <a:r>
              <a:rPr lang="fi-FI" altLang="fi-FI" sz="3300" dirty="0">
                <a:solidFill>
                  <a:schemeClr val="accent2">
                    <a:lumMod val="75000"/>
                  </a:schemeClr>
                </a:solidFill>
              </a:rPr>
              <a:t>Yksikön muunnos</a:t>
            </a: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1204" name="Rectangle 4"/>
          <p:cNvSpPr>
            <a:spLocks noGrp="1" noChangeArrowheads="1"/>
          </p:cNvSpPr>
          <p:nvPr>
            <p:ph idx="1"/>
          </p:nvPr>
        </p:nvSpPr>
        <p:spPr>
          <a:xfrm>
            <a:off x="1033463" y="2578100"/>
            <a:ext cx="7772400" cy="1911350"/>
          </a:xfrm>
          <a:noFill/>
          <a:ln/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Monotype Sorts" charset="0"/>
              <a:buNone/>
            </a:pPr>
            <a:r>
              <a:rPr lang="fi-FI" altLang="fi-FI" sz="3200" b="1" dirty="0">
                <a:solidFill>
                  <a:srgbClr val="00279F"/>
                </a:solidFill>
                <a:latin typeface="Calibri" panose="020F0502020204030204" pitchFamily="34" charset="0"/>
              </a:rPr>
              <a:t>			2,670   l</a:t>
            </a:r>
          </a:p>
          <a:p>
            <a:pPr>
              <a:lnSpc>
                <a:spcPct val="170000"/>
              </a:lnSpc>
              <a:spcBef>
                <a:spcPct val="0"/>
              </a:spcBef>
              <a:buFont typeface="Monotype Sorts" charset="0"/>
              <a:buNone/>
            </a:pPr>
            <a:r>
              <a:rPr lang="fi-FI" altLang="fi-FI" sz="3200" b="1" dirty="0">
                <a:solidFill>
                  <a:srgbClr val="00279F"/>
                </a:solidFill>
                <a:latin typeface="Calibri" panose="020F0502020204030204" pitchFamily="34" charset="0"/>
              </a:rPr>
              <a:t>			</a:t>
            </a:r>
            <a:r>
              <a:rPr lang="fi-FI" altLang="fi-FI" sz="3200" b="1" dirty="0">
                <a:solidFill>
                  <a:srgbClr val="2B753E"/>
                </a:solidFill>
                <a:latin typeface="Calibri" panose="020F0502020204030204" pitchFamily="34" charset="0"/>
              </a:rPr>
              <a:t>26,70   dl </a:t>
            </a:r>
          </a:p>
          <a:p>
            <a:pPr>
              <a:lnSpc>
                <a:spcPct val="170000"/>
              </a:lnSpc>
              <a:spcBef>
                <a:spcPct val="0"/>
              </a:spcBef>
              <a:buFont typeface="Monotype Sorts" charset="0"/>
              <a:buNone/>
            </a:pPr>
            <a:r>
              <a:rPr lang="fi-FI" altLang="fi-FI" sz="3200" b="1" dirty="0">
                <a:solidFill>
                  <a:srgbClr val="00279F"/>
                </a:solidFill>
                <a:latin typeface="Calibri" panose="020F0502020204030204" pitchFamily="34" charset="0"/>
              </a:rPr>
              <a:t>			267,0    cl</a:t>
            </a:r>
          </a:p>
          <a:p>
            <a:pPr>
              <a:lnSpc>
                <a:spcPct val="170000"/>
              </a:lnSpc>
              <a:spcBef>
                <a:spcPct val="0"/>
              </a:spcBef>
              <a:buFont typeface="Monotype Sorts" charset="0"/>
              <a:buNone/>
            </a:pPr>
            <a:r>
              <a:rPr lang="fi-FI" altLang="fi-FI" sz="3200" b="1" dirty="0">
                <a:solidFill>
                  <a:srgbClr val="00279F"/>
                </a:solidFill>
                <a:latin typeface="Calibri" panose="020F0502020204030204" pitchFamily="34" charset="0"/>
              </a:rPr>
              <a:t>			 </a:t>
            </a:r>
            <a:r>
              <a:rPr lang="fi-FI" altLang="fi-FI" sz="3200" b="1" dirty="0">
                <a:solidFill>
                  <a:srgbClr val="2B753E"/>
                </a:solidFill>
                <a:latin typeface="Calibri" panose="020F0502020204030204" pitchFamily="34" charset="0"/>
              </a:rPr>
              <a:t>2670    ml </a:t>
            </a:r>
          </a:p>
        </p:txBody>
      </p:sp>
      <p:grpSp>
        <p:nvGrpSpPr>
          <p:cNvPr id="51213" name="Group 13"/>
          <p:cNvGrpSpPr>
            <a:grpSpLocks/>
          </p:cNvGrpSpPr>
          <p:nvPr/>
        </p:nvGrpSpPr>
        <p:grpSpPr bwMode="auto">
          <a:xfrm>
            <a:off x="1346200" y="1585912"/>
            <a:ext cx="6805613" cy="978991"/>
            <a:chOff x="848" y="999"/>
            <a:chExt cx="4287" cy="456"/>
          </a:xfrm>
        </p:grpSpPr>
        <p:sp>
          <p:nvSpPr>
            <p:cNvPr id="51205" name="Rectangle 5"/>
            <p:cNvSpPr>
              <a:spLocks noChangeArrowheads="1"/>
            </p:cNvSpPr>
            <p:nvPr/>
          </p:nvSpPr>
          <p:spPr bwMode="auto">
            <a:xfrm>
              <a:off x="848" y="1012"/>
              <a:ext cx="4287" cy="37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51206" name="Rectangle 6"/>
            <p:cNvSpPr>
              <a:spLocks noChangeArrowheads="1"/>
            </p:cNvSpPr>
            <p:nvPr/>
          </p:nvSpPr>
          <p:spPr bwMode="auto">
            <a:xfrm>
              <a:off x="861" y="1011"/>
              <a:ext cx="3961" cy="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2000" dirty="0"/>
                <a:t>kilo-	hehto-	</a:t>
              </a:r>
              <a:r>
                <a:rPr lang="fi-FI" altLang="fi-FI" sz="2000" dirty="0" err="1"/>
                <a:t>dega-</a:t>
              </a:r>
              <a:r>
                <a:rPr lang="fi-FI" altLang="fi-FI" sz="2000" dirty="0"/>
                <a:t>		desi-	sentti-	milli-</a:t>
              </a:r>
            </a:p>
            <a:p>
              <a:r>
                <a:rPr lang="fi-FI" altLang="fi-FI" sz="2000" dirty="0"/>
                <a:t>litra	</a:t>
              </a:r>
              <a:r>
                <a:rPr lang="fi-FI" altLang="fi-FI" sz="2000" dirty="0" err="1"/>
                <a:t>litra</a:t>
              </a:r>
              <a:r>
                <a:rPr lang="fi-FI" altLang="fi-FI" sz="2000" dirty="0"/>
                <a:t>	</a:t>
              </a:r>
              <a:r>
                <a:rPr lang="fi-FI" altLang="fi-FI" sz="2000" dirty="0" err="1"/>
                <a:t>litra</a:t>
              </a:r>
              <a:r>
                <a:rPr lang="fi-FI" altLang="fi-FI" sz="2000" dirty="0"/>
                <a:t>	</a:t>
              </a:r>
              <a:r>
                <a:rPr lang="fi-FI" altLang="fi-FI" sz="2000" dirty="0" err="1">
                  <a:solidFill>
                    <a:schemeClr val="bg1"/>
                  </a:solidFill>
                </a:rPr>
                <a:t>litra</a:t>
              </a:r>
              <a:r>
                <a:rPr lang="fi-FI" altLang="fi-FI" sz="2000" dirty="0"/>
                <a:t>	</a:t>
              </a:r>
              <a:r>
                <a:rPr lang="fi-FI" altLang="fi-FI" sz="2000" dirty="0" err="1"/>
                <a:t>litra</a:t>
              </a:r>
              <a:r>
                <a:rPr lang="fi-FI" altLang="fi-FI" sz="2000" dirty="0"/>
                <a:t>	</a:t>
              </a:r>
              <a:r>
                <a:rPr lang="fi-FI" altLang="fi-FI" sz="2000" dirty="0" err="1"/>
                <a:t>litra</a:t>
              </a:r>
              <a:r>
                <a:rPr lang="fi-FI" altLang="fi-FI" sz="2000" dirty="0"/>
                <a:t>	</a:t>
              </a:r>
              <a:r>
                <a:rPr lang="fi-FI" altLang="fi-FI" sz="2000" dirty="0" err="1"/>
                <a:t>litra</a:t>
              </a:r>
              <a:endParaRPr lang="fi-FI" altLang="fi-FI" sz="2000" dirty="0"/>
            </a:p>
          </p:txBody>
        </p:sp>
        <p:sp>
          <p:nvSpPr>
            <p:cNvPr id="51207" name="Line 7"/>
            <p:cNvSpPr>
              <a:spLocks noChangeShapeType="1"/>
            </p:cNvSpPr>
            <p:nvPr/>
          </p:nvSpPr>
          <p:spPr bwMode="auto">
            <a:xfrm>
              <a:off x="2002" y="1009"/>
              <a:ext cx="0" cy="3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1208" name="Line 8"/>
            <p:cNvSpPr>
              <a:spLocks noChangeShapeType="1"/>
            </p:cNvSpPr>
            <p:nvPr/>
          </p:nvSpPr>
          <p:spPr bwMode="auto">
            <a:xfrm>
              <a:off x="1383" y="999"/>
              <a:ext cx="0" cy="3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1209" name="Line 9"/>
            <p:cNvSpPr>
              <a:spLocks noChangeShapeType="1"/>
            </p:cNvSpPr>
            <p:nvPr/>
          </p:nvSpPr>
          <p:spPr bwMode="auto">
            <a:xfrm>
              <a:off x="2570" y="1019"/>
              <a:ext cx="0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1210" name="Line 10"/>
            <p:cNvSpPr>
              <a:spLocks noChangeShapeType="1"/>
            </p:cNvSpPr>
            <p:nvPr/>
          </p:nvSpPr>
          <p:spPr bwMode="auto">
            <a:xfrm>
              <a:off x="3186" y="1023"/>
              <a:ext cx="0" cy="3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>
              <a:off x="3696" y="1019"/>
              <a:ext cx="0" cy="3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>
              <a:off x="4328" y="1019"/>
              <a:ext cx="0" cy="3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6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chemeClr val="accent2">
                    <a:lumMod val="75000"/>
                  </a:schemeClr>
                </a:solidFill>
              </a:rPr>
              <a:t>1. </a:t>
            </a:r>
            <a:r>
              <a:rPr lang="fi-FI" altLang="fi-FI" sz="3300" dirty="0">
                <a:solidFill>
                  <a:schemeClr val="accent2">
                    <a:lumMod val="75000"/>
                  </a:schemeClr>
                </a:solidFill>
              </a:rPr>
              <a:t>Yksikön muunnos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325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i-FI" altLang="fi-FI" sz="2200" dirty="0"/>
              <a:t>Määrien hintoja laskettaessa voidaan käyttää muistisääntönä verrantoa</a:t>
            </a:r>
          </a:p>
          <a:p>
            <a:pPr>
              <a:lnSpc>
                <a:spcPct val="150000"/>
              </a:lnSpc>
            </a:pPr>
            <a:r>
              <a:rPr lang="fi-FI" altLang="fi-FI" sz="2200" dirty="0"/>
              <a:t>Ennen hintojen laskemista tulee yksiköt muuntaa samaksi</a:t>
            </a:r>
          </a:p>
          <a:p>
            <a:pPr>
              <a:lnSpc>
                <a:spcPct val="150000"/>
              </a:lnSpc>
            </a:pPr>
            <a:r>
              <a:rPr lang="fi-FI" altLang="fi-FI" sz="2200" dirty="0"/>
              <a:t>Ei ole merkitystä muutatko yksiköt litroiksi vai senttilitroiksi, kun ne vain ovat saamaa yksikköä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</a:rPr>
              <a:t>2. Määrien hinnat</a:t>
            </a:r>
            <a:endParaRPr lang="fi-FI" altLang="fi-FI" sz="3300" dirty="0">
              <a:solidFill>
                <a:srgbClr val="00279F"/>
              </a:solidFill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1473200" y="1938338"/>
            <a:ext cx="4134403" cy="2244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Jos 235 g maksaa  4,95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 </a:t>
            </a:r>
          </a:p>
          <a:p>
            <a:endParaRPr lang="fi-FI" altLang="fi-FI" sz="2800" dirty="0">
              <a:latin typeface="Calibri" panose="020F0502020204030204" pitchFamily="34" charset="0"/>
            </a:endParaRPr>
          </a:p>
          <a:p>
            <a:r>
              <a:rPr lang="fi-FI" altLang="fi-FI" sz="2800" dirty="0">
                <a:latin typeface="Calibri" panose="020F0502020204030204" pitchFamily="34" charset="0"/>
              </a:rPr>
              <a:t>		</a:t>
            </a:r>
            <a:r>
              <a:rPr lang="fi-FI" altLang="fi-FI" sz="2800" dirty="0" smtClean="0">
                <a:latin typeface="Calibri" panose="020F0502020204030204" pitchFamily="34" charset="0"/>
              </a:rPr>
              <a:t>niin</a:t>
            </a:r>
          </a:p>
          <a:p>
            <a:endParaRPr lang="fi-FI" altLang="fi-FI" sz="2800" dirty="0"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silloin  1000g maksaa   </a:t>
            </a:r>
            <a:r>
              <a:rPr lang="fi-FI" altLang="fi-FI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X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  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1473200" y="1938338"/>
            <a:ext cx="4052649" cy="310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Jos 235 g maksaa  4,95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 </a:t>
            </a:r>
            <a:endParaRPr lang="fi-FI" altLang="fi-FI" sz="2800" dirty="0">
              <a:latin typeface="Calibri" panose="020F0502020204030204" pitchFamily="34" charset="0"/>
            </a:endParaRPr>
          </a:p>
          <a:p>
            <a:r>
              <a:rPr lang="fi-FI" altLang="fi-FI" sz="2800" dirty="0">
                <a:latin typeface="Calibri" panose="020F0502020204030204" pitchFamily="34" charset="0"/>
              </a:rPr>
              <a:t>		niin</a:t>
            </a: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silloin  1000g maksaa   </a:t>
            </a:r>
            <a:r>
              <a:rPr lang="fi-FI" altLang="fi-FI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X</a:t>
            </a:r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235 g    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       </a:t>
            </a:r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4,95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1000g             </a:t>
            </a:r>
            <a:r>
              <a:rPr lang="fi-FI" altLang="fi-FI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X</a:t>
            </a:r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57350" name="Line 6"/>
          <p:cNvSpPr>
            <a:spLocks noChangeShapeType="1"/>
          </p:cNvSpPr>
          <p:nvPr/>
        </p:nvSpPr>
        <p:spPr bwMode="auto">
          <a:xfrm>
            <a:off x="1477963" y="4511675"/>
            <a:ext cx="1146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3295650" y="4511675"/>
            <a:ext cx="1406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16</a:t>
            </a:fld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2711624" y="428084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altLang="fi-FI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=</a:t>
            </a:r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1473200" y="1938338"/>
            <a:ext cx="6436058" cy="2675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235 g    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      </a:t>
            </a:r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4,95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1000g             </a:t>
            </a:r>
            <a:r>
              <a:rPr lang="fi-FI" altLang="fi-FI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X</a:t>
            </a:r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	X  =  1000 g  x  4,95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          =  </a:t>
            </a:r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21,06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		       235 g</a:t>
            </a:r>
          </a:p>
        </p:txBody>
      </p:sp>
      <p:sp>
        <p:nvSpPr>
          <p:cNvPr id="59398" name="Line 6"/>
          <p:cNvSpPr>
            <a:spLocks noChangeShapeType="1"/>
          </p:cNvSpPr>
          <p:nvPr/>
        </p:nvSpPr>
        <p:spPr bwMode="auto">
          <a:xfrm>
            <a:off x="1477963" y="2389188"/>
            <a:ext cx="1146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59399" name="Line 7"/>
          <p:cNvSpPr>
            <a:spLocks noChangeShapeType="1"/>
          </p:cNvSpPr>
          <p:nvPr/>
        </p:nvSpPr>
        <p:spPr bwMode="auto">
          <a:xfrm>
            <a:off x="3295650" y="2389188"/>
            <a:ext cx="1406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3209925" y="4121150"/>
            <a:ext cx="2878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17</a:t>
            </a:fld>
            <a:endParaRPr kumimoji="0" lang="en-US"/>
          </a:p>
        </p:txBody>
      </p:sp>
      <p:cxnSp>
        <p:nvCxnSpPr>
          <p:cNvPr id="6" name="Suora nuoliyhdysviiva 5"/>
          <p:cNvCxnSpPr/>
          <p:nvPr/>
        </p:nvCxnSpPr>
        <p:spPr>
          <a:xfrm flipV="1">
            <a:off x="2624138" y="2389188"/>
            <a:ext cx="530572" cy="252028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 flipH="1">
            <a:off x="2483768" y="2204864"/>
            <a:ext cx="637329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orakulmio 10"/>
          <p:cNvSpPr/>
          <p:nvPr/>
        </p:nvSpPr>
        <p:spPr>
          <a:xfrm>
            <a:off x="2710535" y="2158355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altLang="fi-FI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=</a:t>
            </a:r>
            <a:endParaRPr lang="fi-FI" dirty="0"/>
          </a:p>
        </p:txBody>
      </p:sp>
      <p:sp>
        <p:nvSpPr>
          <p:cNvPr id="14" name="Pyöristetty kuvaselitesuorakulmio 13"/>
          <p:cNvSpPr/>
          <p:nvPr/>
        </p:nvSpPr>
        <p:spPr>
          <a:xfrm>
            <a:off x="5796136" y="548680"/>
            <a:ext cx="2520280" cy="1840507"/>
          </a:xfrm>
          <a:prstGeom prst="wedgeRoundRectCallout">
            <a:avLst>
              <a:gd name="adj1" fmla="val -85691"/>
              <a:gd name="adj2" fmla="val 569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Kerrotaan ristiin ja jaetaan viereisellä</a:t>
            </a:r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61444" name="Rectangle 4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fi-FI" altLang="fi-FI" u="sng" dirty="0">
                <a:latin typeface="Calibri" panose="020F0502020204030204" pitchFamily="34" charset="0"/>
              </a:rPr>
              <a:t>Yksikköhinta</a:t>
            </a:r>
            <a:r>
              <a:rPr lang="fi-FI" altLang="fi-FI" dirty="0">
                <a:latin typeface="Calibri" panose="020F0502020204030204" pitchFamily="34" charset="0"/>
              </a:rPr>
              <a:t> saadaan aina jakamalla määrän hinta kyseisellä määrällä</a:t>
            </a:r>
          </a:p>
          <a:p>
            <a:r>
              <a:rPr lang="fi-FI" altLang="fi-FI" dirty="0">
                <a:latin typeface="Calibri" panose="020F0502020204030204" pitchFamily="34" charset="0"/>
              </a:rPr>
              <a:t>Ei ole väliä onko määrä alle tai yli kyseisen </a:t>
            </a:r>
            <a:r>
              <a:rPr lang="fi-FI" altLang="fi-FI" dirty="0" smtClean="0">
                <a:latin typeface="Calibri" panose="020F0502020204030204" pitchFamily="34" charset="0"/>
              </a:rPr>
              <a:t>yksikön</a:t>
            </a:r>
          </a:p>
          <a:p>
            <a:endParaRPr lang="fi-FI" altLang="fi-FI" dirty="0">
              <a:latin typeface="Calibri" panose="020F0502020204030204" pitchFamily="34" charset="0"/>
            </a:endParaRPr>
          </a:p>
          <a:p>
            <a:pPr>
              <a:buFont typeface="Monotype Sorts" charset="0"/>
              <a:buNone/>
            </a:pPr>
            <a:r>
              <a:rPr lang="fi-FI" altLang="fi-FI" dirty="0">
                <a:latin typeface="Calibri" panose="020F0502020204030204" pitchFamily="34" charset="0"/>
              </a:rPr>
              <a:t>		</a:t>
            </a:r>
            <a:r>
              <a:rPr lang="fi-FI" altLang="fi-FI" b="1" dirty="0">
                <a:solidFill>
                  <a:srgbClr val="00279F"/>
                </a:solidFill>
                <a:latin typeface="Calibri" panose="020F0502020204030204" pitchFamily="34" charset="0"/>
              </a:rPr>
              <a:t>34 </a:t>
            </a:r>
            <a:r>
              <a:rPr lang="fi-FI" altLang="fi-FI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 </a:t>
            </a:r>
            <a:r>
              <a:rPr lang="fi-FI" altLang="fi-FI" b="1" dirty="0">
                <a:solidFill>
                  <a:srgbClr val="00279F"/>
                </a:solidFill>
                <a:latin typeface="Calibri" panose="020F0502020204030204" pitchFamily="34" charset="0"/>
              </a:rPr>
              <a:t>/ 2,4 kg  =  14,17 </a:t>
            </a:r>
            <a:r>
              <a:rPr lang="fi-FI" altLang="fi-FI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e/kg</a:t>
            </a:r>
            <a:endParaRPr lang="fi-FI" altLang="fi-FI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pPr>
              <a:buFont typeface="Monotype Sorts" charset="0"/>
              <a:buNone/>
            </a:pPr>
            <a:endParaRPr lang="fi-FI" altLang="fi-FI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pPr>
              <a:buFont typeface="Monotype Sorts" charset="0"/>
              <a:buNone/>
            </a:pPr>
            <a:r>
              <a:rPr lang="fi-FI" altLang="fi-FI" b="1" dirty="0">
                <a:solidFill>
                  <a:srgbClr val="00279F"/>
                </a:solidFill>
                <a:latin typeface="Calibri" panose="020F0502020204030204" pitchFamily="34" charset="0"/>
              </a:rPr>
              <a:t>		4,08 </a:t>
            </a:r>
            <a:r>
              <a:rPr lang="fi-FI" altLang="fi-FI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 </a:t>
            </a:r>
            <a:r>
              <a:rPr lang="fi-FI" altLang="fi-FI" b="1" dirty="0">
                <a:solidFill>
                  <a:srgbClr val="00279F"/>
                </a:solidFill>
                <a:latin typeface="Calibri" panose="020F0502020204030204" pitchFamily="34" charset="0"/>
              </a:rPr>
              <a:t>/ 0,056 l = 72,86 </a:t>
            </a:r>
            <a:r>
              <a:rPr lang="fi-FI" altLang="fi-FI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e/l</a:t>
            </a:r>
            <a:endParaRPr lang="fi-FI" altLang="fi-FI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pPr>
              <a:buFont typeface="Monotype Sorts" charset="0"/>
              <a:buNone/>
            </a:pPr>
            <a:endParaRPr lang="fi-FI" altLang="fi-FI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effectLst/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18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idx="1"/>
          </p:nvPr>
        </p:nvSpPr>
        <p:spPr>
          <a:xfrm>
            <a:off x="1271588" y="1377950"/>
            <a:ext cx="7772400" cy="4114800"/>
          </a:xfrm>
          <a:noFill/>
          <a:ln/>
        </p:spPr>
        <p:txBody>
          <a:bodyPr/>
          <a:lstStyle/>
          <a:p>
            <a:r>
              <a:rPr lang="fi-FI" altLang="fi-FI" dirty="0">
                <a:latin typeface="Calibri" panose="020F0502020204030204" pitchFamily="34" charset="0"/>
              </a:rPr>
              <a:t>Hinnat voidaan laskea myös ilman </a:t>
            </a:r>
            <a:r>
              <a:rPr lang="fi-FI" altLang="fi-FI" dirty="0" smtClean="0">
                <a:latin typeface="Calibri" panose="020F0502020204030204" pitchFamily="34" charset="0"/>
              </a:rPr>
              <a:t>yksikköhintojen </a:t>
            </a:r>
            <a:r>
              <a:rPr lang="fi-FI" altLang="fi-FI" dirty="0">
                <a:latin typeface="Calibri" panose="020F0502020204030204" pitchFamily="34" charset="0"/>
              </a:rPr>
              <a:t>laskemista</a:t>
            </a:r>
          </a:p>
          <a:p>
            <a:pPr>
              <a:buFont typeface="Monotype Sorts" charset="0"/>
              <a:buNone/>
            </a:pPr>
            <a:endParaRPr lang="fi-FI" altLang="fi-FI" dirty="0">
              <a:latin typeface="Calibri" panose="020F0502020204030204" pitchFamily="34" charset="0"/>
            </a:endParaRPr>
          </a:p>
          <a:p>
            <a:pPr>
              <a:buFont typeface="Monotype Sorts" charset="0"/>
              <a:buNone/>
            </a:pP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Jos 345 mg maksaa 1,23 </a:t>
            </a:r>
            <a:r>
              <a:rPr lang="fi-FI" altLang="fi-FI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e, </a:t>
            </a: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niin paljonko maksaa 23 g ?</a:t>
            </a:r>
          </a:p>
          <a:p>
            <a:pPr>
              <a:buFont typeface="Monotype Sorts" charset="0"/>
              <a:buNone/>
            </a:pPr>
            <a:endParaRPr lang="fi-FI" altLang="fi-FI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  <a:p>
            <a:pPr>
              <a:buFont typeface="Monotype Sorts" charset="0"/>
              <a:buNone/>
            </a:pP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		0,345 g </a:t>
            </a:r>
            <a:r>
              <a:rPr lang="fi-FI" altLang="fi-FI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          1,23 e</a:t>
            </a:r>
            <a:endParaRPr lang="fi-FI" altLang="fi-FI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  <a:p>
            <a:pPr>
              <a:buFont typeface="Monotype Sorts" charset="0"/>
              <a:buNone/>
            </a:pP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		     23 g 	    X    </a:t>
            </a:r>
            <a:r>
              <a:rPr lang="fi-FI" altLang="fi-FI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2235200" y="4581128"/>
            <a:ext cx="1427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63495" name="Line 7"/>
          <p:cNvSpPr>
            <a:spLocks noChangeShapeType="1"/>
          </p:cNvSpPr>
          <p:nvPr/>
        </p:nvSpPr>
        <p:spPr bwMode="auto">
          <a:xfrm>
            <a:off x="4141788" y="4581128"/>
            <a:ext cx="142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  <p:sp>
        <p:nvSpPr>
          <p:cNvPr id="4" name="Suorakulmio 3"/>
          <p:cNvSpPr/>
          <p:nvPr/>
        </p:nvSpPr>
        <p:spPr>
          <a:xfrm>
            <a:off x="3639121" y="436510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altLang="fi-FI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= </a:t>
            </a:r>
            <a:endParaRPr lang="fi-FI" dirty="0"/>
          </a:p>
        </p:txBody>
      </p:sp>
      <p:cxnSp>
        <p:nvCxnSpPr>
          <p:cNvPr id="12" name="Suora nuoliyhdysviiva 11"/>
          <p:cNvCxnSpPr>
            <a:endCxn id="63495" idx="0"/>
          </p:cNvCxnSpPr>
          <p:nvPr/>
        </p:nvCxnSpPr>
        <p:spPr>
          <a:xfrm flipV="1">
            <a:off x="3563888" y="4581128"/>
            <a:ext cx="577900" cy="36004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 flipH="1">
            <a:off x="3504459" y="4365104"/>
            <a:ext cx="637329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28678" name="Rectangle 6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fi-FI" altLang="fi-FI"/>
              <a:t>Litania edelleen voimassa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fi-FI" altLang="fi-FI"/>
              <a:t>3. Yksikön muunnos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hehto-	dega-		desi-	sentti-	milli-</a:t>
            </a:r>
          </a:p>
          <a:p>
            <a:r>
              <a:rPr lang="fi-FI" altLang="fi-FI" sz="1600"/>
              <a:t>gramma	 gramma	 gramma	 gramma	 gramma	 gramma	 gramma</a:t>
            </a: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4906963" y="2444750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65540" name="Rectangle 4"/>
          <p:cNvSpPr>
            <a:spLocks noGrp="1" noChangeArrowheads="1"/>
          </p:cNvSpPr>
          <p:nvPr>
            <p:ph idx="1"/>
          </p:nvPr>
        </p:nvSpPr>
        <p:spPr>
          <a:xfrm>
            <a:off x="1271588" y="1377950"/>
            <a:ext cx="7772400" cy="4114800"/>
          </a:xfrm>
          <a:noFill/>
          <a:ln/>
        </p:spPr>
        <p:txBody>
          <a:bodyPr/>
          <a:lstStyle/>
          <a:p>
            <a:pPr>
              <a:buFont typeface="Monotype Sorts" charset="0"/>
              <a:buNone/>
            </a:pP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Jos 345 mg maksaa 1,23 </a:t>
            </a:r>
            <a:r>
              <a:rPr lang="fi-FI" altLang="fi-FI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e, </a:t>
            </a: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niin paljonko</a:t>
            </a:r>
          </a:p>
          <a:p>
            <a:pPr>
              <a:buFont typeface="Monotype Sorts" charset="0"/>
              <a:buNone/>
            </a:pP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maksaa 23 g ?</a:t>
            </a:r>
          </a:p>
          <a:p>
            <a:pPr>
              <a:buFont typeface="Monotype Sorts" charset="0"/>
              <a:buNone/>
            </a:pPr>
            <a:endParaRPr lang="fi-FI" altLang="fi-FI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  <a:p>
            <a:pPr>
              <a:buFont typeface="Monotype Sorts" charset="0"/>
              <a:buNone/>
            </a:pP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		0,345 g    </a:t>
            </a:r>
            <a:r>
              <a:rPr lang="fi-FI" altLang="fi-FI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        </a:t>
            </a: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1,23 </a:t>
            </a:r>
            <a:r>
              <a:rPr lang="fi-FI" altLang="fi-FI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  <a:p>
            <a:pPr>
              <a:buFont typeface="Monotype Sorts" charset="0"/>
              <a:buNone/>
            </a:pPr>
            <a:r>
              <a:rPr lang="fi-FI" altLang="fi-FI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		     23 g 	    X    </a:t>
            </a:r>
            <a:r>
              <a:rPr lang="fi-FI" altLang="fi-FI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5542" name="Line 6"/>
          <p:cNvSpPr>
            <a:spLocks noChangeShapeType="1"/>
          </p:cNvSpPr>
          <p:nvPr/>
        </p:nvSpPr>
        <p:spPr bwMode="auto">
          <a:xfrm>
            <a:off x="2365375" y="3406775"/>
            <a:ext cx="1427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271963" y="3408363"/>
            <a:ext cx="142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2273300" y="4926013"/>
            <a:ext cx="5398915" cy="951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dirty="0">
                <a:latin typeface="Calibri" panose="020F0502020204030204" pitchFamily="34" charset="0"/>
              </a:rPr>
              <a:t>X mk     =  23 g x 1,23 </a:t>
            </a:r>
            <a:r>
              <a:rPr lang="fi-FI" altLang="fi-FI" sz="2800" b="1" dirty="0" smtClean="0">
                <a:latin typeface="Calibri" panose="020F0502020204030204" pitchFamily="34" charset="0"/>
              </a:rPr>
              <a:t>e         =    82 e</a:t>
            </a:r>
            <a:endParaRPr lang="fi-FI" altLang="fi-FI" sz="2800" b="1" dirty="0"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latin typeface="Calibri" panose="020F0502020204030204" pitchFamily="34" charset="0"/>
              </a:rPr>
              <a:t>	                 0,345 g</a:t>
            </a: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>
            <a:off x="4075113" y="5376863"/>
            <a:ext cx="2098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20</a:t>
            </a:fld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3871371" y="3177530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altLang="fi-FI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= </a:t>
            </a:r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1581150" y="1916113"/>
            <a:ext cx="706437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>
                <a:latin typeface="Calibri" panose="020F0502020204030204" pitchFamily="34" charset="0"/>
              </a:rPr>
              <a:t>Asian omaksumista helpottaa, kun mietitään </a:t>
            </a:r>
          </a:p>
          <a:p>
            <a:r>
              <a:rPr lang="fi-FI" altLang="fi-FI" sz="2800" b="1">
                <a:latin typeface="Calibri" panose="020F0502020204030204" pitchFamily="34" charset="0"/>
              </a:rPr>
              <a:t>mitä tuli laskettua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21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2316163" y="1787525"/>
            <a:ext cx="3811942" cy="2675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dirty="0">
                <a:latin typeface="Calibri" panose="020F0502020204030204" pitchFamily="34" charset="0"/>
              </a:rPr>
              <a:t>X mk     =  23 g x 1,23 </a:t>
            </a:r>
            <a:r>
              <a:rPr lang="fi-FI" altLang="fi-FI" sz="2800" b="1" dirty="0" smtClean="0">
                <a:latin typeface="Calibri" panose="020F0502020204030204" pitchFamily="34" charset="0"/>
              </a:rPr>
              <a:t>e</a:t>
            </a:r>
            <a:endParaRPr lang="fi-FI" altLang="fi-FI" sz="2800" b="1" dirty="0"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latin typeface="Calibri" panose="020F0502020204030204" pitchFamily="34" charset="0"/>
              </a:rPr>
              <a:t>	                 0,345 g</a:t>
            </a:r>
          </a:p>
          <a:p>
            <a:endParaRPr lang="fi-FI" altLang="fi-FI" sz="2800" b="1" dirty="0"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latin typeface="Calibri" panose="020F0502020204030204" pitchFamily="34" charset="0"/>
              </a:rPr>
              <a:t>	 </a:t>
            </a:r>
            <a:r>
              <a:rPr lang="fi-FI" altLang="fi-FI" sz="28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on sama asia kuin</a:t>
            </a:r>
            <a:endParaRPr lang="fi-FI" altLang="fi-FI" sz="28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fi-FI" altLang="fi-FI" sz="2800" b="1" dirty="0"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69638" name="Line 6"/>
          <p:cNvSpPr>
            <a:spLocks noChangeShapeType="1"/>
          </p:cNvSpPr>
          <p:nvPr/>
        </p:nvSpPr>
        <p:spPr bwMode="auto">
          <a:xfrm>
            <a:off x="4140200" y="2281238"/>
            <a:ext cx="218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22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grpSp>
        <p:nvGrpSpPr>
          <p:cNvPr id="71688" name="Group 8"/>
          <p:cNvGrpSpPr>
            <a:grpSpLocks/>
          </p:cNvGrpSpPr>
          <p:nvPr/>
        </p:nvGrpSpPr>
        <p:grpSpPr bwMode="auto">
          <a:xfrm>
            <a:off x="2316163" y="1787525"/>
            <a:ext cx="4460875" cy="3078163"/>
            <a:chOff x="1459" y="1126"/>
            <a:chExt cx="2810" cy="1939"/>
          </a:xfrm>
        </p:grpSpPr>
        <p:sp>
          <p:nvSpPr>
            <p:cNvPr id="71685" name="Rectangle 5"/>
            <p:cNvSpPr>
              <a:spLocks noChangeArrowheads="1"/>
            </p:cNvSpPr>
            <p:nvPr/>
          </p:nvSpPr>
          <p:spPr bwMode="auto">
            <a:xfrm>
              <a:off x="1459" y="1126"/>
              <a:ext cx="2810" cy="19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2800" b="1" dirty="0">
                  <a:latin typeface="Calibri" panose="020F0502020204030204" pitchFamily="34" charset="0"/>
                </a:rPr>
                <a:t>X mk     =  23 g x 1,23 mk</a:t>
              </a:r>
            </a:p>
            <a:p>
              <a:r>
                <a:rPr lang="fi-FI" altLang="fi-FI" sz="2800" b="1" dirty="0">
                  <a:latin typeface="Calibri" panose="020F0502020204030204" pitchFamily="34" charset="0"/>
                </a:rPr>
                <a:t>	                 0,345 g</a:t>
              </a:r>
            </a:p>
            <a:p>
              <a:endParaRPr lang="fi-FI" altLang="fi-FI" sz="2800" b="1" dirty="0">
                <a:latin typeface="Calibri" panose="020F0502020204030204" pitchFamily="34" charset="0"/>
              </a:endParaRPr>
            </a:p>
            <a:p>
              <a:r>
                <a:rPr lang="fi-FI" altLang="fi-FI" sz="2800" b="1" dirty="0">
                  <a:latin typeface="Calibri" panose="020F0502020204030204" pitchFamily="34" charset="0"/>
                </a:rPr>
                <a:t>	 </a:t>
              </a:r>
              <a:r>
                <a:rPr lang="fi-FI" altLang="fi-FI" sz="2800" i="1" dirty="0">
                  <a:solidFill>
                    <a:schemeClr val="accent2">
                      <a:lumMod val="75000"/>
                    </a:schemeClr>
                  </a:solidFill>
                  <a:latin typeface="Calibri" panose="020F0502020204030204" pitchFamily="34" charset="0"/>
                </a:rPr>
                <a:t>on sama asia kuin</a:t>
              </a:r>
              <a:endParaRPr lang="fi-FI" altLang="fi-FI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endParaRPr lang="fi-FI" altLang="fi-FI" sz="2800" b="1" dirty="0">
                <a:latin typeface="Calibri" panose="020F0502020204030204" pitchFamily="34" charset="0"/>
              </a:endParaRPr>
            </a:p>
            <a:p>
              <a:r>
                <a:rPr lang="fi-FI" altLang="fi-FI" sz="2800" b="1" dirty="0">
                  <a:latin typeface="Calibri" panose="020F0502020204030204" pitchFamily="34" charset="0"/>
                </a:rPr>
                <a:t>	    =  1,23 mk    x   23 g</a:t>
              </a:r>
            </a:p>
            <a:p>
              <a:r>
                <a:rPr lang="fi-FI" altLang="fi-FI" sz="2800" b="1" dirty="0">
                  <a:latin typeface="Calibri" panose="020F0502020204030204" pitchFamily="34" charset="0"/>
                </a:rPr>
                <a:t>		0,345 g </a:t>
              </a:r>
            </a:p>
          </p:txBody>
        </p:sp>
        <p:sp>
          <p:nvSpPr>
            <p:cNvPr id="71686" name="Line 6"/>
            <p:cNvSpPr>
              <a:spLocks noChangeShapeType="1"/>
            </p:cNvSpPr>
            <p:nvPr/>
          </p:nvSpPr>
          <p:spPr bwMode="auto">
            <a:xfrm>
              <a:off x="2608" y="1437"/>
              <a:ext cx="13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Calibri" panose="020F0502020204030204" pitchFamily="34" charset="0"/>
              </a:endParaRPr>
            </a:p>
          </p:txBody>
        </p:sp>
        <p:sp>
          <p:nvSpPr>
            <p:cNvPr id="71687" name="Line 7"/>
            <p:cNvSpPr>
              <a:spLocks noChangeShapeType="1"/>
            </p:cNvSpPr>
            <p:nvPr/>
          </p:nvSpPr>
          <p:spPr bwMode="auto">
            <a:xfrm>
              <a:off x="2553" y="2746"/>
              <a:ext cx="88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Calibri" panose="020F0502020204030204" pitchFamily="34" charset="0"/>
              </a:endParaRPr>
            </a:p>
          </p:txBody>
        </p:sp>
      </p:grp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23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73733" name="AutoShape 5"/>
          <p:cNvSpPr>
            <a:spLocks noChangeArrowheads="1"/>
          </p:cNvSpPr>
          <p:nvPr/>
        </p:nvSpPr>
        <p:spPr bwMode="auto">
          <a:xfrm rot="10800000">
            <a:off x="246063" y="4117049"/>
            <a:ext cx="2403475" cy="1554428"/>
          </a:xfrm>
          <a:prstGeom prst="wedgeRoundRectCallout">
            <a:avLst>
              <a:gd name="adj1" fmla="val -86463"/>
              <a:gd name="adj2" fmla="val 39093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383727" y="4341547"/>
            <a:ext cx="2128148" cy="1105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200" b="1" dirty="0">
                <a:latin typeface="Calibri" panose="020F0502020204030204" pitchFamily="34" charset="0"/>
              </a:rPr>
              <a:t>Missä:</a:t>
            </a:r>
            <a:endParaRPr lang="fi-FI" altLang="fi-FI" sz="2200" dirty="0">
              <a:latin typeface="Calibri" panose="020F0502020204030204" pitchFamily="34" charset="0"/>
            </a:endParaRPr>
          </a:p>
          <a:p>
            <a:r>
              <a:rPr lang="fi-FI" altLang="fi-FI" sz="2200" dirty="0">
                <a:latin typeface="Calibri" panose="020F0502020204030204" pitchFamily="34" charset="0"/>
              </a:rPr>
              <a:t>1,23 </a:t>
            </a:r>
            <a:r>
              <a:rPr lang="fi-FI" altLang="fi-FI" sz="2200" dirty="0" smtClean="0">
                <a:latin typeface="Calibri" panose="020F0502020204030204" pitchFamily="34" charset="0"/>
              </a:rPr>
              <a:t>e/0,345g</a:t>
            </a:r>
            <a:endParaRPr lang="fi-FI" altLang="fi-FI" sz="2200" dirty="0">
              <a:latin typeface="Calibri" panose="020F0502020204030204" pitchFamily="34" charset="0"/>
            </a:endParaRPr>
          </a:p>
          <a:p>
            <a:r>
              <a:rPr lang="fi-FI" altLang="fi-FI" sz="2200" dirty="0">
                <a:latin typeface="Calibri" panose="020F0502020204030204" pitchFamily="34" charset="0"/>
              </a:rPr>
              <a:t>= gramman hinta</a:t>
            </a:r>
          </a:p>
        </p:txBody>
      </p:sp>
      <p:grpSp>
        <p:nvGrpSpPr>
          <p:cNvPr id="73738" name="Group 10"/>
          <p:cNvGrpSpPr>
            <a:grpSpLocks/>
          </p:cNvGrpSpPr>
          <p:nvPr/>
        </p:nvGrpSpPr>
        <p:grpSpPr bwMode="auto">
          <a:xfrm>
            <a:off x="2316163" y="1787525"/>
            <a:ext cx="4116388" cy="3106738"/>
            <a:chOff x="1459" y="1126"/>
            <a:chExt cx="2593" cy="1957"/>
          </a:xfrm>
        </p:grpSpPr>
        <p:sp>
          <p:nvSpPr>
            <p:cNvPr id="73735" name="Rectangle 7"/>
            <p:cNvSpPr>
              <a:spLocks noChangeArrowheads="1"/>
            </p:cNvSpPr>
            <p:nvPr/>
          </p:nvSpPr>
          <p:spPr bwMode="auto">
            <a:xfrm>
              <a:off x="1459" y="1126"/>
              <a:ext cx="2593" cy="1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2800" b="1" dirty="0">
                  <a:latin typeface="Calibri" panose="020F0502020204030204" pitchFamily="34" charset="0"/>
                </a:rPr>
                <a:t>X mk     =  23 g x 1,23 </a:t>
              </a:r>
              <a:r>
                <a:rPr lang="fi-FI" altLang="fi-FI" sz="2800" b="1" dirty="0" smtClean="0">
                  <a:latin typeface="Calibri" panose="020F0502020204030204" pitchFamily="34" charset="0"/>
                </a:rPr>
                <a:t>e</a:t>
              </a:r>
              <a:endParaRPr lang="fi-FI" altLang="fi-FI" sz="2800" b="1" dirty="0">
                <a:latin typeface="Calibri" panose="020F0502020204030204" pitchFamily="34" charset="0"/>
              </a:endParaRPr>
            </a:p>
            <a:p>
              <a:r>
                <a:rPr lang="fi-FI" altLang="fi-FI" sz="2800" b="1" dirty="0">
                  <a:latin typeface="Calibri" panose="020F0502020204030204" pitchFamily="34" charset="0"/>
                </a:rPr>
                <a:t>	                 0,345 g</a:t>
              </a:r>
            </a:p>
            <a:p>
              <a:endParaRPr lang="fi-FI" altLang="fi-FI" sz="2800" b="1" dirty="0">
                <a:latin typeface="Calibri" panose="020F0502020204030204" pitchFamily="34" charset="0"/>
              </a:endParaRPr>
            </a:p>
            <a:p>
              <a:r>
                <a:rPr lang="fi-FI" altLang="fi-FI" sz="2800" b="1" dirty="0">
                  <a:latin typeface="Calibri" panose="020F0502020204030204" pitchFamily="34" charset="0"/>
                </a:rPr>
                <a:t>	</a:t>
              </a:r>
              <a:r>
                <a:rPr lang="fi-FI" altLang="fi-FI" sz="2800" b="1" dirty="0">
                  <a:solidFill>
                    <a:srgbClr val="C00000"/>
                  </a:solidFill>
                  <a:latin typeface="Calibri" panose="020F0502020204030204" pitchFamily="34" charset="0"/>
                </a:rPr>
                <a:t> </a:t>
              </a:r>
              <a:r>
                <a:rPr lang="fi-FI" altLang="fi-FI" sz="2800" i="1" dirty="0">
                  <a:solidFill>
                    <a:srgbClr val="C00000"/>
                  </a:solidFill>
                  <a:latin typeface="Calibri" panose="020F0502020204030204" pitchFamily="34" charset="0"/>
                </a:rPr>
                <a:t>on sama asia kuin</a:t>
              </a:r>
              <a:endParaRPr lang="fi-FI" altLang="fi-FI" sz="2800" b="1" dirty="0">
                <a:solidFill>
                  <a:srgbClr val="C00000"/>
                </a:solidFill>
                <a:latin typeface="Calibri" panose="020F0502020204030204" pitchFamily="34" charset="0"/>
              </a:endParaRPr>
            </a:p>
            <a:p>
              <a:endParaRPr lang="fi-FI" altLang="fi-FI" sz="2800" b="1" dirty="0">
                <a:latin typeface="Calibri" panose="020F0502020204030204" pitchFamily="34" charset="0"/>
              </a:endParaRPr>
            </a:p>
            <a:p>
              <a:r>
                <a:rPr lang="fi-FI" altLang="fi-FI" sz="2800" b="1" dirty="0">
                  <a:latin typeface="Calibri" panose="020F0502020204030204" pitchFamily="34" charset="0"/>
                </a:rPr>
                <a:t>	    =  1,23 </a:t>
              </a:r>
              <a:r>
                <a:rPr lang="fi-FI" altLang="fi-FI" sz="2800" b="1" dirty="0" smtClean="0">
                  <a:latin typeface="Calibri" panose="020F0502020204030204" pitchFamily="34" charset="0"/>
                </a:rPr>
                <a:t>e     </a:t>
              </a:r>
              <a:r>
                <a:rPr lang="fi-FI" altLang="fi-FI" sz="2800" b="1" dirty="0">
                  <a:latin typeface="Calibri" panose="020F0502020204030204" pitchFamily="34" charset="0"/>
                </a:rPr>
                <a:t>x   23 g</a:t>
              </a:r>
            </a:p>
            <a:p>
              <a:r>
                <a:rPr lang="fi-FI" altLang="fi-FI" sz="2800" b="1" dirty="0">
                  <a:latin typeface="Calibri" panose="020F0502020204030204" pitchFamily="34" charset="0"/>
                </a:rPr>
                <a:t>		0,345 g </a:t>
              </a:r>
            </a:p>
          </p:txBody>
        </p:sp>
        <p:sp>
          <p:nvSpPr>
            <p:cNvPr id="73736" name="Line 8"/>
            <p:cNvSpPr>
              <a:spLocks noChangeShapeType="1"/>
            </p:cNvSpPr>
            <p:nvPr/>
          </p:nvSpPr>
          <p:spPr bwMode="auto">
            <a:xfrm>
              <a:off x="2472" y="1437"/>
              <a:ext cx="13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Calibri" panose="020F0502020204030204" pitchFamily="34" charset="0"/>
              </a:endParaRPr>
            </a:p>
          </p:txBody>
        </p:sp>
        <p:sp>
          <p:nvSpPr>
            <p:cNvPr id="73737" name="Line 9"/>
            <p:cNvSpPr>
              <a:spLocks noChangeShapeType="1"/>
            </p:cNvSpPr>
            <p:nvPr/>
          </p:nvSpPr>
          <p:spPr bwMode="auto">
            <a:xfrm>
              <a:off x="2553" y="2746"/>
              <a:ext cx="14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Calibri" panose="020F0502020204030204" pitchFamily="34" charset="0"/>
              </a:endParaRPr>
            </a:p>
          </p:txBody>
        </p:sp>
      </p:grp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2. Määrien hinnat</a:t>
            </a:r>
            <a:endParaRPr lang="fi-FI" altLang="fi-FI" sz="33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24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7578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Alkoholien hintojen laskeminen on täysin sama asia kuin ruokien hinnat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Ainoa muutos on pullon pantit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Kun pullon pantti vähennetään </a:t>
            </a:r>
            <a:r>
              <a:rPr lang="fi-FI" altLang="fi-FI" sz="2800" u="sng" dirty="0">
                <a:solidFill>
                  <a:srgbClr val="00279F"/>
                </a:solidFill>
                <a:latin typeface="Calibri" panose="020F0502020204030204" pitchFamily="34" charset="0"/>
              </a:rPr>
              <a:t>heti</a:t>
            </a:r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 pullon hinnasta ongelma poistuu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Lasketaan siis sisuksen hinnalla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2B753E"/>
                </a:solidFill>
                <a:latin typeface="Calibri" panose="020F0502020204030204" pitchFamily="34" charset="0"/>
              </a:rPr>
              <a:t>3. Alkoholin hinta</a:t>
            </a:r>
            <a:endParaRPr lang="fi-FI" altLang="fi-FI" sz="3300" dirty="0">
              <a:solidFill>
                <a:srgbClr val="2B753E"/>
              </a:solidFill>
              <a:latin typeface="Calibri" panose="020F0502020204030204" pitchFamily="34" charset="0"/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25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7829" name="Rectangle 5"/>
          <p:cNvSpPr>
            <a:spLocks noGrp="1" noChangeArrowheads="1"/>
          </p:cNvSpPr>
          <p:nvPr>
            <p:ph idx="1"/>
          </p:nvPr>
        </p:nvSpPr>
        <p:spPr>
          <a:xfrm>
            <a:off x="467544" y="1809750"/>
            <a:ext cx="8325619" cy="4114800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</a:pPr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Pullo Vodkaa maksaa </a:t>
            </a:r>
            <a:r>
              <a:rPr lang="fi-FI" altLang="fi-FI" sz="28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19,50 e. </a:t>
            </a:r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Paljonko maksaa 2 cl ?</a:t>
            </a:r>
          </a:p>
          <a:p>
            <a:pPr>
              <a:lnSpc>
                <a:spcPct val="150000"/>
              </a:lnSpc>
            </a:pPr>
            <a:r>
              <a:rPr lang="fi-FI" altLang="fi-FI" sz="28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Pantti </a:t>
            </a:r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pullosta on </a:t>
            </a:r>
            <a:r>
              <a:rPr lang="fi-FI" altLang="fi-FI" sz="28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10 c</a:t>
            </a:r>
            <a:endParaRPr lang="fi-FI" altLang="fi-FI" sz="2800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altLang="fi-FI" sz="28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Itse vodka (sisus) </a:t>
            </a:r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maksaa siis </a:t>
            </a:r>
            <a:r>
              <a:rPr lang="fi-FI" altLang="fi-FI" sz="28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19,40 e</a:t>
            </a:r>
            <a:endParaRPr lang="fi-FI" altLang="fi-FI" sz="2800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2B753E"/>
                </a:solidFill>
                <a:latin typeface="Calibri" panose="020F0502020204030204" pitchFamily="34" charset="0"/>
              </a:rPr>
              <a:t>3. Alkoholin hinta</a:t>
            </a:r>
            <a:endParaRPr lang="fi-FI" altLang="fi-FI" sz="3300" dirty="0">
              <a:solidFill>
                <a:srgbClr val="2B753E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26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79877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Pullo Vodkaa maksaa 19,50 e. Paljonko maksaa 2 cl ?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Pantti pullosta on 10 c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Itse vodka (sisus) maksaa siis 19,40 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2B753E"/>
                </a:solidFill>
                <a:latin typeface="Calibri" panose="020F0502020204030204" pitchFamily="34" charset="0"/>
              </a:rPr>
              <a:t>3. Alkoholin hinta</a:t>
            </a:r>
            <a:endParaRPr lang="fi-FI" altLang="fi-FI" sz="3300" dirty="0">
              <a:solidFill>
                <a:srgbClr val="2B753E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27</a:t>
            </a:fld>
            <a:endParaRPr kumimoji="0" lang="en-US"/>
          </a:p>
        </p:txBody>
      </p:sp>
      <p:sp>
        <p:nvSpPr>
          <p:cNvPr id="5" name="Suorakulmio 4"/>
          <p:cNvSpPr/>
          <p:nvPr/>
        </p:nvSpPr>
        <p:spPr>
          <a:xfrm>
            <a:off x="1656953" y="407707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altLang="fi-FI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50 cl    =    19,40 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81925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Pullo Vodkaa maksaa 19,50 e. Paljonko maksaa 2 cl ?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Pantti pullosta on 10 c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Itse vodka (sisus) maksaa siis 19,40 e</a:t>
            </a:r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1992313" y="4319588"/>
            <a:ext cx="3034486" cy="951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50 cl    =       19,40 e</a:t>
            </a:r>
          </a:p>
          <a:p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2 cl		</a:t>
            </a:r>
            <a:r>
              <a:rPr lang="fi-FI" altLang="fi-FI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X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    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81927" name="Line 7"/>
          <p:cNvSpPr>
            <a:spLocks noChangeShapeType="1"/>
          </p:cNvSpPr>
          <p:nvPr/>
        </p:nvSpPr>
        <p:spPr bwMode="auto">
          <a:xfrm>
            <a:off x="1997075" y="4792663"/>
            <a:ext cx="842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>
            <a:off x="3643313" y="4770438"/>
            <a:ext cx="1685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2B753E"/>
                </a:solidFill>
                <a:latin typeface="Calibri" panose="020F0502020204030204" pitchFamily="34" charset="0"/>
              </a:rPr>
              <a:t>3. Alkoholin hinta</a:t>
            </a:r>
            <a:endParaRPr lang="fi-FI" altLang="fi-FI" sz="3300" dirty="0">
              <a:solidFill>
                <a:srgbClr val="2B753E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28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Pullo Vodkaa maksaa 19,50 e. Paljonko maksaa 2 cl ?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Pantti pullosta on 10 c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Itse vodka (sisus) maksaa siis 19,40 e</a:t>
            </a: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1992313" y="4319588"/>
            <a:ext cx="4116513" cy="2675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50 cl    =   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19,40 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2 cl		</a:t>
            </a:r>
            <a:r>
              <a:rPr lang="fi-FI" altLang="fi-FI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X </a:t>
            </a:r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   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X =   2 cl  x 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19,40  </a:t>
            </a:r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=</a:t>
            </a:r>
            <a:r>
              <a:rPr lang="fi-FI" altLang="fi-FI" sz="2800" b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  </a:t>
            </a:r>
            <a:r>
              <a:rPr lang="fi-FI" altLang="fi-FI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0,78 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	    50 cl</a:t>
            </a:r>
          </a:p>
          <a:p>
            <a:pPr eaLnBrk="1"/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83975" name="Line 7"/>
          <p:cNvSpPr>
            <a:spLocks noChangeShapeType="1"/>
          </p:cNvSpPr>
          <p:nvPr/>
        </p:nvSpPr>
        <p:spPr bwMode="auto">
          <a:xfrm>
            <a:off x="1997075" y="4792663"/>
            <a:ext cx="842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83976" name="Line 8"/>
          <p:cNvSpPr>
            <a:spLocks noChangeShapeType="1"/>
          </p:cNvSpPr>
          <p:nvPr/>
        </p:nvSpPr>
        <p:spPr bwMode="auto">
          <a:xfrm>
            <a:off x="3643313" y="4770438"/>
            <a:ext cx="1685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83977" name="Line 9"/>
          <p:cNvSpPr>
            <a:spLocks noChangeShapeType="1"/>
          </p:cNvSpPr>
          <p:nvPr/>
        </p:nvSpPr>
        <p:spPr bwMode="auto">
          <a:xfrm>
            <a:off x="2928938" y="6026150"/>
            <a:ext cx="1946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2B753E"/>
                </a:solidFill>
                <a:latin typeface="Calibri" panose="020F0502020204030204" pitchFamily="34" charset="0"/>
              </a:rPr>
              <a:t>3. Alkoholin hinta</a:t>
            </a:r>
            <a:endParaRPr lang="fi-FI" altLang="fi-FI" sz="3300" dirty="0">
              <a:solidFill>
                <a:srgbClr val="2B753E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29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0725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809750"/>
            <a:ext cx="8045450" cy="4114800"/>
          </a:xfrm>
          <a:noFill/>
          <a:ln/>
        </p:spPr>
        <p:txBody>
          <a:bodyPr/>
          <a:lstStyle/>
          <a:p>
            <a:r>
              <a:rPr lang="fi-FI" altLang="fi-FI" sz="2800"/>
              <a:t>Litania edelleen voimassa</a:t>
            </a:r>
          </a:p>
          <a:p>
            <a:pPr>
              <a:buFont typeface="Monotype Sorts" charset="0"/>
              <a:buNone/>
            </a:pPr>
            <a:endParaRPr lang="fi-FI" altLang="fi-FI" sz="2800"/>
          </a:p>
          <a:p>
            <a:pPr>
              <a:buFont typeface="Monotype Sorts" charset="0"/>
              <a:buNone/>
            </a:pPr>
            <a:endParaRPr lang="fi-FI" altLang="fi-FI" sz="2800"/>
          </a:p>
          <a:p>
            <a:r>
              <a:rPr lang="fi-FI" altLang="fi-FI" sz="2800"/>
              <a:t>Yksikön muuttaminen helpointa pilkkua siirtämällä</a:t>
            </a:r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/>
              <a:t>1. </a:t>
            </a:r>
            <a:r>
              <a:rPr lang="fi-FI" altLang="fi-FI" sz="3300" dirty="0"/>
              <a:t>Yksikön muunnos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hehto-	dega-		desi-	sentti-	milli-</a:t>
            </a:r>
          </a:p>
          <a:p>
            <a:r>
              <a:rPr lang="fi-FI" altLang="fi-FI" sz="1600"/>
              <a:t>gramma	 gramma	 gramma	 gramma	 gramma	 gramma	 gramma</a:t>
            </a: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4906963" y="2444750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86021" name="Rectangle 5"/>
          <p:cNvSpPr>
            <a:spLocks noGrp="1" noChangeArrowheads="1"/>
          </p:cNvSpPr>
          <p:nvPr>
            <p:ph idx="1"/>
          </p:nvPr>
        </p:nvSpPr>
        <p:spPr>
          <a:xfrm>
            <a:off x="467544" y="1693863"/>
            <a:ext cx="8143056" cy="4114800"/>
          </a:xfrm>
          <a:noFill/>
          <a:ln/>
        </p:spPr>
        <p:txBody>
          <a:bodyPr/>
          <a:lstStyle/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Pullo Vodkaa maksaa 19,50 e. Paljonko maksaa 2 cl ?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Pantti pullosta on 10 c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Itse vodka (sisus) </a:t>
            </a:r>
            <a:r>
              <a:rPr lang="fi-FI" altLang="fi-FI" sz="2800" dirty="0" err="1" smtClean="0">
                <a:solidFill>
                  <a:srgbClr val="00279F"/>
                </a:solidFill>
                <a:latin typeface="Calibri" panose="020F0502020204030204" pitchFamily="34" charset="0"/>
              </a:rPr>
              <a:t>mak</a:t>
            </a:r>
            <a:r>
              <a:rPr lang="fi-FI" altLang="fi-FI" sz="2800" dirty="0" smtClean="0">
                <a:solidFill>
                  <a:srgbClr val="00279F"/>
                </a:solidFill>
                <a:latin typeface="Calibri" panose="020F0502020204030204" pitchFamily="34" charset="0"/>
              </a:rPr>
              <a:t> saa </a:t>
            </a:r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siis 19,40 e</a:t>
            </a: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1992313" y="3943350"/>
            <a:ext cx="2382063" cy="2244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u="sng" dirty="0">
                <a:solidFill>
                  <a:srgbClr val="00279F"/>
                </a:solidFill>
                <a:latin typeface="Calibri" panose="020F0502020204030204" pitchFamily="34" charset="0"/>
              </a:rPr>
              <a:t>Siis</a:t>
            </a:r>
          </a:p>
          <a:p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X =     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  19,40 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	    50 cl</a:t>
            </a:r>
          </a:p>
          <a:p>
            <a:pPr eaLnBrk="1"/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86023" name="Line 7"/>
          <p:cNvSpPr>
            <a:spLocks noChangeShapeType="1"/>
          </p:cNvSpPr>
          <p:nvPr/>
        </p:nvSpPr>
        <p:spPr bwMode="auto">
          <a:xfrm>
            <a:off x="3230563" y="5218113"/>
            <a:ext cx="842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4994671" y="4795838"/>
            <a:ext cx="3033713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= senttilitran hinta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2B753E"/>
                </a:solidFill>
                <a:latin typeface="Calibri" panose="020F0502020204030204" pitchFamily="34" charset="0"/>
              </a:rPr>
              <a:t>3. Alkoholin hinta</a:t>
            </a:r>
            <a:endParaRPr lang="fi-FI" altLang="fi-FI" sz="3300" dirty="0">
              <a:solidFill>
                <a:srgbClr val="2B753E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30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88069" name="Rectangle 5"/>
          <p:cNvSpPr>
            <a:spLocks noGrp="1" noChangeArrowheads="1"/>
          </p:cNvSpPr>
          <p:nvPr>
            <p:ph idx="1"/>
          </p:nvPr>
        </p:nvSpPr>
        <p:spPr>
          <a:xfrm>
            <a:off x="467544" y="1693863"/>
            <a:ext cx="8143056" cy="4114800"/>
          </a:xfrm>
          <a:noFill/>
          <a:ln/>
        </p:spPr>
        <p:txBody>
          <a:bodyPr/>
          <a:lstStyle/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Pullo Vodkaa maksaa 19,50 e. Paljonko maksaa 2 cl ?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Pantti pullosta on 10 c</a:t>
            </a:r>
          </a:p>
          <a:p>
            <a:r>
              <a:rPr lang="fi-FI" altLang="fi-FI" sz="2800" dirty="0">
                <a:solidFill>
                  <a:srgbClr val="00279F"/>
                </a:solidFill>
                <a:latin typeface="Calibri" panose="020F0502020204030204" pitchFamily="34" charset="0"/>
              </a:rPr>
              <a:t>Itse vodka (sisus) maksaa siis 19,40 e</a:t>
            </a: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1992313" y="3943350"/>
            <a:ext cx="2152650" cy="222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u="sng" dirty="0">
                <a:solidFill>
                  <a:srgbClr val="00279F"/>
                </a:solidFill>
                <a:latin typeface="Calibri" panose="020F0502020204030204" pitchFamily="34" charset="0"/>
              </a:rPr>
              <a:t>Siis</a:t>
            </a:r>
          </a:p>
          <a:p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X =      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19,40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	    50 cl</a:t>
            </a:r>
          </a:p>
          <a:p>
            <a:pPr eaLnBrk="1"/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88071" name="Line 7"/>
          <p:cNvSpPr>
            <a:spLocks noChangeShapeType="1"/>
          </p:cNvSpPr>
          <p:nvPr/>
        </p:nvSpPr>
        <p:spPr bwMode="auto">
          <a:xfrm>
            <a:off x="3230563" y="5218113"/>
            <a:ext cx="842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88072" name="Rectangle 8"/>
          <p:cNvSpPr>
            <a:spLocks noChangeArrowheads="1"/>
          </p:cNvSpPr>
          <p:nvPr/>
        </p:nvSpPr>
        <p:spPr bwMode="auto">
          <a:xfrm>
            <a:off x="4241800" y="4618038"/>
            <a:ext cx="2155825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Calibri" panose="020F0502020204030204" pitchFamily="34" charset="0"/>
            </a:endParaRPr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4200525" y="4938713"/>
            <a:ext cx="2261839" cy="520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800" b="1" dirty="0">
                <a:solidFill>
                  <a:srgbClr val="00279F"/>
                </a:solidFill>
                <a:latin typeface="Calibri" panose="020F0502020204030204" pitchFamily="34" charset="0"/>
              </a:rPr>
              <a:t> x 2 cl = </a:t>
            </a:r>
            <a:r>
              <a:rPr lang="fi-FI" altLang="fi-FI" sz="2800" b="1" dirty="0" smtClean="0">
                <a:solidFill>
                  <a:srgbClr val="00279F"/>
                </a:solidFill>
                <a:latin typeface="Calibri" panose="020F0502020204030204" pitchFamily="34" charset="0"/>
              </a:rPr>
              <a:t>0,78 e</a:t>
            </a:r>
            <a:endParaRPr lang="fi-FI" altLang="fi-FI" sz="2800" b="1" dirty="0">
              <a:solidFill>
                <a:srgbClr val="00279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>
                <a:solidFill>
                  <a:srgbClr val="2B753E"/>
                </a:solidFill>
                <a:latin typeface="Calibri" panose="020F0502020204030204" pitchFamily="34" charset="0"/>
              </a:rPr>
              <a:t>3. Alkoholin hinta</a:t>
            </a:r>
            <a:endParaRPr lang="fi-FI" altLang="fi-FI" sz="3300" dirty="0">
              <a:solidFill>
                <a:srgbClr val="2B753E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31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809750"/>
            <a:ext cx="8045450" cy="515938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fi-FI" altLang="fi-FI" sz="2800" dirty="0"/>
              <a:t>Litania edelleen voimassa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hehto-	dega-		desi-	sentti-	milli-</a:t>
            </a:r>
          </a:p>
          <a:p>
            <a:r>
              <a:rPr lang="fi-FI" altLang="fi-FI" sz="1600"/>
              <a:t>gramma	 gramma	 gramma	 gramma	 gramma	 gramma	 gramma</a:t>
            </a: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4906963" y="2444750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1298575" y="4230688"/>
            <a:ext cx="6414834" cy="582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3200" dirty="0">
                <a:solidFill>
                  <a:srgbClr val="00279F"/>
                </a:solidFill>
                <a:latin typeface="Calibri" panose="020F0502020204030204" pitchFamily="34" charset="0"/>
              </a:rPr>
              <a:t>Montako hehtogrammaa  on 468 cg ?</a:t>
            </a:r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/>
              <a:t>1. </a:t>
            </a:r>
            <a:r>
              <a:rPr lang="fi-FI" altLang="fi-FI" sz="3300" dirty="0"/>
              <a:t>Yksikön muunnos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4821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809750"/>
            <a:ext cx="8045450" cy="515938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fi-FI" altLang="fi-FI" sz="2800"/>
              <a:t>Litania edelleen voimassa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hehto-	dega-		desi-	</a:t>
            </a:r>
            <a:r>
              <a:rPr lang="fi-FI" altLang="fi-FI" sz="1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sentti-</a:t>
            </a:r>
            <a:r>
              <a:rPr lang="fi-FI" altLang="fi-FI" sz="1600"/>
              <a:t>	milli-</a:t>
            </a:r>
          </a:p>
          <a:p>
            <a:r>
              <a:rPr lang="fi-FI" altLang="fi-FI" sz="1600"/>
              <a:t>gramma	 gramma	 gramma	 gramma	 gramma</a:t>
            </a:r>
            <a:r>
              <a:rPr lang="fi-FI" altLang="fi-FI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gramma</a:t>
            </a:r>
            <a:r>
              <a:rPr lang="fi-FI" altLang="fi-FI" sz="1600"/>
              <a:t>	 gramma</a:t>
            </a:r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4906963" y="2444750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3008313" y="3706813"/>
            <a:ext cx="3389312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5500"/>
              <a:t>    468     c</a:t>
            </a:r>
            <a:r>
              <a:rPr lang="fi-FI" altLang="fi-FI" sz="4400"/>
              <a:t>g</a:t>
            </a:r>
          </a:p>
        </p:txBody>
      </p:sp>
      <p:sp>
        <p:nvSpPr>
          <p:cNvPr id="16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/>
              <a:t>1. </a:t>
            </a:r>
            <a:r>
              <a:rPr lang="fi-FI" altLang="fi-FI" sz="3300" dirty="0"/>
              <a:t>Yksikön muunnos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6869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809750"/>
            <a:ext cx="8045450" cy="515938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fi-FI" altLang="fi-FI" sz="2800"/>
              <a:t>Litania edelleen voimassa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hehto-	dega-		desi-	</a:t>
            </a:r>
            <a:r>
              <a:rPr lang="fi-FI" altLang="fi-FI" sz="1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sentti-</a:t>
            </a:r>
            <a:r>
              <a:rPr lang="fi-FI" altLang="fi-FI" sz="1600"/>
              <a:t>	milli-</a:t>
            </a:r>
          </a:p>
          <a:p>
            <a:r>
              <a:rPr lang="fi-FI" altLang="fi-FI" sz="1600"/>
              <a:t>gramma	 gramma	 gramma	 gramma	 gramma</a:t>
            </a:r>
            <a:r>
              <a:rPr lang="fi-FI" altLang="fi-FI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gramma</a:t>
            </a:r>
            <a:r>
              <a:rPr lang="fi-FI" altLang="fi-FI" sz="1600"/>
              <a:t>	 gramma</a:t>
            </a:r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906963" y="2444750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489200" y="4948238"/>
            <a:ext cx="3257175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00279F"/>
                </a:solidFill>
                <a:latin typeface="Calibri" panose="020F0502020204030204" pitchFamily="34" charset="0"/>
              </a:rPr>
              <a:t>lisää nollia tarvittaessa</a:t>
            </a:r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513138" y="4448175"/>
            <a:ext cx="517525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008313" y="3706813"/>
            <a:ext cx="356393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5500"/>
              <a:t> 00468     c</a:t>
            </a:r>
            <a:r>
              <a:rPr lang="fi-FI" altLang="fi-FI" sz="4400"/>
              <a:t>g</a:t>
            </a:r>
          </a:p>
        </p:txBody>
      </p:sp>
      <p:sp>
        <p:nvSpPr>
          <p:cNvPr id="18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/>
              <a:t>1. </a:t>
            </a:r>
            <a:r>
              <a:rPr lang="fi-FI" altLang="fi-FI" sz="3300" dirty="0"/>
              <a:t>Yksikön muunnos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8917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809750"/>
            <a:ext cx="8045450" cy="515938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fi-FI" altLang="fi-FI" sz="2800"/>
              <a:t>Litania edelleen voimassa</a:t>
            </a: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hehto-	dega-		</a:t>
            </a:r>
            <a:r>
              <a:rPr lang="fi-FI" altLang="fi-FI" sz="1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desi-</a:t>
            </a:r>
            <a:r>
              <a:rPr lang="fi-FI" altLang="fi-FI" sz="1600"/>
              <a:t>	sentti-	milli-</a:t>
            </a:r>
          </a:p>
          <a:p>
            <a:r>
              <a:rPr lang="fi-FI" altLang="fi-FI" sz="1600"/>
              <a:t>gramma	 gramma	 gramma	 gramma</a:t>
            </a:r>
            <a:r>
              <a:rPr lang="fi-FI" altLang="fi-FI" sz="1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gramma</a:t>
            </a:r>
            <a:r>
              <a:rPr lang="fi-FI" altLang="fi-FI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/>
              <a:t>gramma	 gramma</a:t>
            </a:r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4906963" y="2444750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3008313" y="3706813"/>
            <a:ext cx="3778250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5500"/>
              <a:t> 0046</a:t>
            </a:r>
            <a:r>
              <a:rPr lang="fi-FI" altLang="fi-FI" sz="55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fi-FI" altLang="fi-FI" sz="5500"/>
              <a:t>8     d</a:t>
            </a:r>
            <a:r>
              <a:rPr lang="fi-FI" altLang="fi-FI" sz="4400"/>
              <a:t>g</a:t>
            </a:r>
          </a:p>
        </p:txBody>
      </p:sp>
      <p:sp>
        <p:nvSpPr>
          <p:cNvPr id="16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/>
              <a:t>1. </a:t>
            </a:r>
            <a:r>
              <a:rPr lang="fi-FI" altLang="fi-FI" sz="3300" dirty="0"/>
              <a:t>Yksikön muunnos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0965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809750"/>
            <a:ext cx="8045450" cy="515938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fi-FI" altLang="fi-FI" sz="2800"/>
              <a:t>Litania edelleen voimassa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hehto-	dega-		desi-	sentti-	milli-</a:t>
            </a:r>
          </a:p>
          <a:p>
            <a:r>
              <a:rPr lang="fi-FI" altLang="fi-FI" sz="1600"/>
              <a:t>gramma	 gramma	 gramma	 </a:t>
            </a:r>
            <a:r>
              <a:rPr lang="fi-FI" altLang="fi-FI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gramma	 </a:t>
            </a:r>
            <a:r>
              <a:rPr lang="fi-FI" altLang="fi-FI" sz="1600"/>
              <a:t>gramma</a:t>
            </a:r>
            <a:r>
              <a:rPr lang="fi-FI" altLang="fi-FI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/>
              <a:t>gramma	 gramma</a:t>
            </a:r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5014913" y="2466975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3008313" y="3706813"/>
            <a:ext cx="3498850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5500"/>
              <a:t> 004</a:t>
            </a:r>
            <a:r>
              <a:rPr lang="fi-FI" altLang="fi-FI" sz="55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fi-FI" altLang="fi-FI" sz="5500"/>
              <a:t>68     g</a:t>
            </a:r>
          </a:p>
        </p:txBody>
      </p:sp>
      <p:sp>
        <p:nvSpPr>
          <p:cNvPr id="16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/>
              <a:t>1. </a:t>
            </a:r>
            <a:r>
              <a:rPr lang="fi-FI" altLang="fi-FI" sz="3300" dirty="0"/>
              <a:t>Yksikön muunnos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303338" y="2449513"/>
            <a:ext cx="6805612" cy="588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3013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809750"/>
            <a:ext cx="8045450" cy="515938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fi-FI" altLang="fi-FI" sz="2800"/>
              <a:t>Litania edelleen voimassa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1323975" y="2447925"/>
            <a:ext cx="6386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600"/>
              <a:t>kilo-	hehto-	</a:t>
            </a:r>
            <a:r>
              <a:rPr lang="fi-FI" altLang="fi-FI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dega-</a:t>
            </a:r>
            <a:r>
              <a:rPr lang="fi-FI" altLang="fi-FI" sz="1600"/>
              <a:t>		desi-	sentti-	milli-</a:t>
            </a:r>
          </a:p>
          <a:p>
            <a:r>
              <a:rPr lang="fi-FI" altLang="fi-FI" sz="1600"/>
              <a:t>gramma	 gramma	 </a:t>
            </a:r>
            <a:r>
              <a:rPr lang="fi-FI" altLang="fi-FI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gramma</a:t>
            </a:r>
            <a:r>
              <a:rPr lang="fi-FI" altLang="fi-FI" sz="1600"/>
              <a:t>	 </a:t>
            </a:r>
            <a:r>
              <a:rPr lang="fi-FI" altLang="fi-FI" sz="1600">
                <a:solidFill>
                  <a:schemeClr val="bg2"/>
                </a:solidFill>
              </a:rPr>
              <a:t>gramma</a:t>
            </a:r>
            <a:r>
              <a:rPr lang="fi-FI" altLang="fi-FI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/>
              <a:t>gramma</a:t>
            </a:r>
            <a:r>
              <a:rPr lang="fi-FI" altLang="fi-FI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 </a:t>
            </a:r>
            <a:r>
              <a:rPr lang="fi-FI" altLang="fi-FI" sz="1600"/>
              <a:t>gramma	 gramma</a:t>
            </a:r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>
            <a:off x="3135313" y="2444750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>
            <a:off x="2152650" y="242887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4037013" y="2460625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014913" y="2466975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>
            <a:off x="58245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6827838" y="2460625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3008313" y="3706813"/>
            <a:ext cx="4157662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5500"/>
              <a:t> 00</a:t>
            </a:r>
            <a:r>
              <a:rPr lang="fi-FI" altLang="fi-FI" sz="55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fi-FI" altLang="fi-FI" sz="5500"/>
              <a:t>468     dag</a:t>
            </a:r>
          </a:p>
        </p:txBody>
      </p:sp>
      <p:sp>
        <p:nvSpPr>
          <p:cNvPr id="16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sz="3300" dirty="0" smtClean="0"/>
              <a:t>1. </a:t>
            </a:r>
            <a:r>
              <a:rPr lang="fi-FI" altLang="fi-FI" sz="3300" dirty="0"/>
              <a:t>Yksikön muunnos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Kai Selander</a:t>
            </a:r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</TotalTime>
  <Pages>42</Pages>
  <Words>709</Words>
  <Application>Microsoft Office PowerPoint</Application>
  <PresentationFormat>On-screen Show (4:3)</PresentationFormat>
  <Paragraphs>284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Calibri</vt:lpstr>
      <vt:lpstr>Lucida Sans Unicode</vt:lpstr>
      <vt:lpstr>Monotype Sorts</vt:lpstr>
      <vt:lpstr>Times New Roman</vt:lpstr>
      <vt:lpstr>Verdana</vt:lpstr>
      <vt:lpstr>Wingdings 2</vt:lpstr>
      <vt:lpstr>Wingdings 3</vt:lpstr>
      <vt:lpstr>Aula</vt:lpstr>
      <vt:lpstr> Itseopiskeluohjelma   Mittayksiköiden muunnokset ja kustannusten laskeminen   -Varaa suttupaperia ja laskin tai taulukkolaskentaohjelma - Laske tehtävät itse ensin, mieti ja katso sitten ratkaisu - Ohjelman katseleminen ei juuri kehitä laskentataitoja</vt:lpstr>
      <vt:lpstr>3. Yksikön muunnos</vt:lpstr>
      <vt:lpstr>1. Yksikön muunnos</vt:lpstr>
      <vt:lpstr>1. Yksikön muunnos</vt:lpstr>
      <vt:lpstr>1. Yksikön muunnos</vt:lpstr>
      <vt:lpstr>1. Yksikön muunnos</vt:lpstr>
      <vt:lpstr>1. Yksikön muunnos</vt:lpstr>
      <vt:lpstr>1. Yksikön muunnos</vt:lpstr>
      <vt:lpstr>1. Yksikön muunnos</vt:lpstr>
      <vt:lpstr>1. Yksikön muunnos</vt:lpstr>
      <vt:lpstr>1. Yksikön muunnos</vt:lpstr>
      <vt:lpstr>1. Yksikön muunnos</vt:lpstr>
      <vt:lpstr>1. Yksikön muunnos</vt:lpstr>
      <vt:lpstr>2. Määrien hinnat</vt:lpstr>
      <vt:lpstr>2. Määrien hinnat</vt:lpstr>
      <vt:lpstr>2. Määrien hinnat</vt:lpstr>
      <vt:lpstr>2. Määrien hinnat</vt:lpstr>
      <vt:lpstr>2. Määrien hinnat</vt:lpstr>
      <vt:lpstr>2. Määrien hinnat</vt:lpstr>
      <vt:lpstr>2. Määrien hinnat</vt:lpstr>
      <vt:lpstr>2. Määrien hinnat</vt:lpstr>
      <vt:lpstr>2. Määrien hinnat</vt:lpstr>
      <vt:lpstr>2. Määrien hinnat</vt:lpstr>
      <vt:lpstr>2. Määrien hinnat</vt:lpstr>
      <vt:lpstr>3. Alkoholin hinta</vt:lpstr>
      <vt:lpstr>3. Alkoholin hinta</vt:lpstr>
      <vt:lpstr>3. Alkoholin hinta</vt:lpstr>
      <vt:lpstr>3. Alkoholin hinta</vt:lpstr>
      <vt:lpstr>3. Alkoholin hinta</vt:lpstr>
      <vt:lpstr>3. Alkoholin hinta</vt:lpstr>
      <vt:lpstr>3. Alkoholin hinta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Savonia/Kai Selander Itseopiskeluohjelma   Ammattilaskenta   - Ohjelma etenee enteriä painamalla tai hiirtä napsauttamalla - Varaa suttuperia ja laskin - Laske tehtävät itse ensin, mieti ja katso sitten ratkaisu - Ohjelman katseleminen ei juuri kehitä la</dc:title>
  <dc:creator>Luokka6 Ope</dc:creator>
  <cp:lastModifiedBy>Kai Selander</cp:lastModifiedBy>
  <cp:revision>9</cp:revision>
  <cp:lastPrinted>1601-01-01T00:00:00Z</cp:lastPrinted>
  <dcterms:created xsi:type="dcterms:W3CDTF">1998-09-10T05:56:38Z</dcterms:created>
  <dcterms:modified xsi:type="dcterms:W3CDTF">2016-04-08T09:51:35Z</dcterms:modified>
</cp:coreProperties>
</file>