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8"/>
  </p:notesMasterIdLst>
  <p:handoutMasterIdLst>
    <p:handoutMasterId r:id="rId39"/>
  </p:handoutMasterIdLst>
  <p:sldIdLst>
    <p:sldId id="284" r:id="rId2"/>
    <p:sldId id="287" r:id="rId3"/>
    <p:sldId id="285" r:id="rId4"/>
    <p:sldId id="286" r:id="rId5"/>
    <p:sldId id="288" r:id="rId6"/>
    <p:sldId id="290" r:id="rId7"/>
    <p:sldId id="291" r:id="rId8"/>
    <p:sldId id="292" r:id="rId9"/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</p:sldIdLst>
  <p:sldSz cx="9144000" cy="6858000" type="screen4x3"/>
  <p:notesSz cx="6858000" cy="97536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D00"/>
    <a:srgbClr val="3C09F5"/>
    <a:srgbClr val="FC01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38" autoAdjust="0"/>
    <p:restoredTop sz="90929"/>
  </p:normalViewPr>
  <p:slideViewPr>
    <p:cSldViewPr>
      <p:cViewPr>
        <p:scale>
          <a:sx n="75" d="100"/>
          <a:sy n="75" d="100"/>
        </p:scale>
        <p:origin x="-1522" y="-19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1626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55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muistiinpanojen perustyyliä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847725"/>
            <a:ext cx="4568825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6288594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47022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26275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860363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043281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078576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81995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054050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559174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948473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  <p:sp>
        <p:nvSpPr>
          <p:cNvPr id="215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3559441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80391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313787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fi-FI" altLang="fi-FI"/>
          </a:p>
        </p:txBody>
      </p:sp>
      <p:sp>
        <p:nvSpPr>
          <p:cNvPr id="2457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4839826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357321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93476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2628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540366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645170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930313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22915645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980868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91204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134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69940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953419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05954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522514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500644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2634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6360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81989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32233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2664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77421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6510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2947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24410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97224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8158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88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6/5/2017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64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C00000"/>
                </a:solidFill>
              </a:rPr>
              <a:t>Ruokien kustannukset</a:t>
            </a:r>
            <a:endParaRPr lang="fi-FI" dirty="0">
              <a:solidFill>
                <a:srgbClr val="C0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Kustannusten laskennassa huomioitava  raaka-aineen esikäsittelyssä syntyvä hävikki</a:t>
            </a:r>
            <a:endParaRPr lang="fi-FI" dirty="0"/>
          </a:p>
        </p:txBody>
      </p:sp>
      <p:sp>
        <p:nvSpPr>
          <p:cNvPr id="4" name="Line 21"/>
          <p:cNvSpPr>
            <a:spLocks noChangeShapeType="1"/>
          </p:cNvSpPr>
          <p:nvPr/>
        </p:nvSpPr>
        <p:spPr bwMode="auto">
          <a:xfrm>
            <a:off x="685800" y="4876800"/>
            <a:ext cx="3657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5" name="Line 22"/>
          <p:cNvSpPr>
            <a:spLocks noChangeShapeType="1"/>
          </p:cNvSpPr>
          <p:nvPr/>
        </p:nvSpPr>
        <p:spPr bwMode="auto">
          <a:xfrm>
            <a:off x="3048000" y="3962400"/>
            <a:ext cx="0" cy="15240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3286324" y="4076700"/>
            <a:ext cx="2205733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100 %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30</a:t>
            </a:r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%         </a:t>
            </a:r>
            <a:r>
              <a:rPr lang="fi-FI" altLang="fi-FI" sz="2600" dirty="0" smtClean="0">
                <a:solidFill>
                  <a:srgbClr val="C00000"/>
                </a:solidFill>
                <a:latin typeface="+mn-lt"/>
              </a:rPr>
              <a:t>PH%</a:t>
            </a:r>
            <a:endParaRPr lang="fi-FI" altLang="fi-FI" sz="2600" dirty="0">
              <a:solidFill>
                <a:srgbClr val="C00000"/>
              </a:solidFill>
              <a:latin typeface="+mn-lt"/>
            </a:endParaRP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70 </a:t>
            </a:r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%        </a:t>
            </a:r>
            <a:r>
              <a:rPr lang="fi-FI" altLang="fi-FI" sz="2600" dirty="0" smtClean="0">
                <a:solidFill>
                  <a:srgbClr val="C00000"/>
                </a:solidFill>
                <a:latin typeface="+mn-lt"/>
              </a:rPr>
              <a:t>KP%</a:t>
            </a:r>
            <a:endParaRPr lang="fi-FI" altLang="fi-FI" sz="2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823913" y="4076700"/>
            <a:ext cx="2054602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</a:t>
            </a:r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Ostopaino</a:t>
            </a:r>
            <a:endParaRPr lang="fi-FI" altLang="fi-FI" sz="26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- </a:t>
            </a:r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 Painohäviö</a:t>
            </a:r>
            <a:endParaRPr lang="fi-FI" altLang="fi-FI" sz="26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= </a:t>
            </a:r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Käyttöpaino</a:t>
            </a:r>
            <a:endParaRPr lang="fi-FI" altLang="fi-FI" sz="2600" dirty="0">
              <a:solidFill>
                <a:srgbClr val="3C09F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3446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fi-FI" altLang="fi-FI">
                <a:latin typeface="+mn-lt"/>
              </a:rPr>
              <a:t>Annoskortti</a:t>
            </a:r>
          </a:p>
        </p:txBody>
      </p:sp>
      <p:grpSp>
        <p:nvGrpSpPr>
          <p:cNvPr id="5140" name="Group 20"/>
          <p:cNvGrpSpPr>
            <a:grpSpLocks/>
          </p:cNvGrpSpPr>
          <p:nvPr/>
        </p:nvGrpSpPr>
        <p:grpSpPr bwMode="auto">
          <a:xfrm>
            <a:off x="1196975" y="2286000"/>
            <a:ext cx="6804025" cy="2889250"/>
            <a:chOff x="754" y="1440"/>
            <a:chExt cx="4286" cy="1820"/>
          </a:xfrm>
        </p:grpSpPr>
        <p:grpSp>
          <p:nvGrpSpPr>
            <p:cNvPr id="5132" name="Group 12"/>
            <p:cNvGrpSpPr>
              <a:grpSpLocks/>
            </p:cNvGrpSpPr>
            <p:nvPr/>
          </p:nvGrpSpPr>
          <p:grpSpPr bwMode="auto">
            <a:xfrm>
              <a:off x="767" y="1440"/>
              <a:ext cx="4273" cy="1591"/>
              <a:chOff x="767" y="1440"/>
              <a:chExt cx="4273" cy="1591"/>
            </a:xfrm>
          </p:grpSpPr>
          <p:sp>
            <p:nvSpPr>
              <p:cNvPr id="5123" name="Rectangle 3"/>
              <p:cNvSpPr>
                <a:spLocks noChangeArrowheads="1"/>
              </p:cNvSpPr>
              <p:nvPr/>
            </p:nvSpPr>
            <p:spPr bwMode="auto">
              <a:xfrm>
                <a:off x="771" y="1444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5124" name="Line 4"/>
              <p:cNvSpPr>
                <a:spLocks noChangeShapeType="1"/>
              </p:cNvSpPr>
              <p:nvPr/>
            </p:nvSpPr>
            <p:spPr bwMode="auto">
              <a:xfrm>
                <a:off x="767" y="1789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5126" name="Line 6"/>
              <p:cNvSpPr>
                <a:spLocks noChangeShapeType="1"/>
              </p:cNvSpPr>
              <p:nvPr/>
            </p:nvSpPr>
            <p:spPr bwMode="auto">
              <a:xfrm>
                <a:off x="4379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5127" name="Line 7"/>
              <p:cNvSpPr>
                <a:spLocks noChangeShapeType="1"/>
              </p:cNvSpPr>
              <p:nvPr/>
            </p:nvSpPr>
            <p:spPr bwMode="auto">
              <a:xfrm>
                <a:off x="1252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5128" name="Line 8"/>
              <p:cNvSpPr>
                <a:spLocks noChangeShapeType="1"/>
              </p:cNvSpPr>
              <p:nvPr/>
            </p:nvSpPr>
            <p:spPr bwMode="auto">
              <a:xfrm>
                <a:off x="2221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5129" name="Line 9"/>
              <p:cNvSpPr>
                <a:spLocks noChangeShapeType="1"/>
              </p:cNvSpPr>
              <p:nvPr/>
            </p:nvSpPr>
            <p:spPr bwMode="auto">
              <a:xfrm>
                <a:off x="1736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5130" name="Line 10"/>
              <p:cNvSpPr>
                <a:spLocks noChangeShapeType="1"/>
              </p:cNvSpPr>
              <p:nvPr/>
            </p:nvSpPr>
            <p:spPr bwMode="auto">
              <a:xfrm>
                <a:off x="3366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5131" name="Line 11"/>
              <p:cNvSpPr>
                <a:spLocks noChangeShapeType="1"/>
              </p:cNvSpPr>
              <p:nvPr/>
            </p:nvSpPr>
            <p:spPr bwMode="auto">
              <a:xfrm>
                <a:off x="3851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5133" name="Rectangle 13"/>
            <p:cNvSpPr>
              <a:spLocks noChangeArrowheads="1"/>
            </p:cNvSpPr>
            <p:nvPr/>
          </p:nvSpPr>
          <p:spPr bwMode="auto">
            <a:xfrm>
              <a:off x="2296" y="1933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1811" y="1933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1371" y="1933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3397" y="1972"/>
              <a:ext cx="401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 dirty="0" smtClean="0">
                  <a:latin typeface="+mn-lt"/>
                </a:rPr>
                <a:t>1,50</a:t>
              </a:r>
              <a:endParaRPr lang="fi-FI" altLang="fi-FI" sz="2000" dirty="0">
                <a:latin typeface="+mn-lt"/>
              </a:endParaRPr>
            </a:p>
            <a:p>
              <a:pPr>
                <a:lnSpc>
                  <a:spcPct val="125000"/>
                </a:lnSpc>
              </a:pPr>
              <a:r>
                <a:rPr lang="fi-FI" altLang="fi-FI" sz="2000" dirty="0" smtClean="0">
                  <a:latin typeface="+mn-lt"/>
                </a:rPr>
                <a:t>2,20</a:t>
              </a:r>
              <a:endParaRPr lang="fi-FI" altLang="fi-FI" sz="2000" dirty="0">
                <a:latin typeface="+mn-lt"/>
              </a:endParaRPr>
            </a:p>
            <a:p>
              <a:pPr>
                <a:lnSpc>
                  <a:spcPct val="125000"/>
                </a:lnSpc>
              </a:pPr>
              <a:r>
                <a:rPr lang="fi-FI" altLang="fi-FI" sz="2000" dirty="0" smtClean="0">
                  <a:latin typeface="+mn-lt"/>
                </a:rPr>
                <a:t>1,95</a:t>
              </a:r>
              <a:endParaRPr lang="fi-FI" altLang="fi-FI" sz="2000" dirty="0">
                <a:latin typeface="+mn-lt"/>
              </a:endParaRPr>
            </a:p>
            <a:p>
              <a:pPr>
                <a:lnSpc>
                  <a:spcPct val="125000"/>
                </a:lnSpc>
              </a:pPr>
              <a:r>
                <a:rPr lang="fi-FI" altLang="fi-FI" sz="2000" dirty="0" smtClean="0">
                  <a:latin typeface="+mn-lt"/>
                </a:rPr>
                <a:t>4,30</a:t>
              </a:r>
              <a:endParaRPr lang="fi-FI" altLang="fi-FI" sz="2000" dirty="0">
                <a:latin typeface="+mn-lt"/>
              </a:endParaRPr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754" y="1933"/>
              <a:ext cx="297" cy="2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     </a:t>
              </a:r>
            </a:p>
          </p:txBody>
        </p: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1740" y="3035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5139" name="Rectangle 19"/>
            <p:cNvSpPr>
              <a:spLocks noChangeArrowheads="1"/>
            </p:cNvSpPr>
            <p:nvPr/>
          </p:nvSpPr>
          <p:spPr bwMode="auto">
            <a:xfrm>
              <a:off x="4383" y="3035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1128713" y="5395913"/>
            <a:ext cx="2077173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>
                <a:latin typeface="+mn-lt"/>
              </a:rPr>
              <a:t>ostopaino=</a:t>
            </a:r>
          </a:p>
          <a:p>
            <a:r>
              <a:rPr lang="fi-FI" altLang="fi-FI" sz="2400">
                <a:latin typeface="+mn-lt"/>
              </a:rPr>
              <a:t>puhdistamaton</a:t>
            </a:r>
          </a:p>
          <a:p>
            <a:pPr eaLnBrk="1"/>
            <a:endParaRPr lang="fi-FI" altLang="fi-FI" sz="2400">
              <a:latin typeface="+mn-lt"/>
            </a:endParaRPr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>
            <a:off x="1600200" y="4495800"/>
            <a:ext cx="76200" cy="9144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4405313" y="5548313"/>
            <a:ext cx="3299430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>
                <a:latin typeface="+mn-lt"/>
              </a:rPr>
              <a:t>Käyttöhinta=</a:t>
            </a:r>
          </a:p>
          <a:p>
            <a:r>
              <a:rPr lang="fi-FI" altLang="fi-FI" sz="2400">
                <a:latin typeface="+mn-lt"/>
              </a:rPr>
              <a:t>puhdistetun yksikköhinta</a:t>
            </a:r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 flipH="1">
            <a:off x="6248400" y="4572000"/>
            <a:ext cx="228600" cy="11430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6767513" y="595313"/>
            <a:ext cx="2011642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>
                <a:latin typeface="+mn-lt"/>
              </a:rPr>
              <a:t>Määrän hinta=</a:t>
            </a:r>
          </a:p>
          <a:p>
            <a:r>
              <a:rPr lang="fi-FI" altLang="fi-FI" sz="2400">
                <a:latin typeface="+mn-lt"/>
              </a:rPr>
              <a:t>käytettävän </a:t>
            </a:r>
          </a:p>
          <a:p>
            <a:r>
              <a:rPr lang="fi-FI" altLang="fi-FI" sz="2400">
                <a:latin typeface="+mn-lt"/>
              </a:rPr>
              <a:t>määrän hinta</a:t>
            </a:r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 flipH="1">
            <a:off x="7620000" y="1752600"/>
            <a:ext cx="381000" cy="16002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1196975" y="2435225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latin typeface="+mn-lt"/>
              </a:rPr>
              <a:t>Annoskortti  / Ostopainot</a:t>
            </a:r>
          </a:p>
        </p:txBody>
      </p:sp>
      <p:grpSp>
        <p:nvGrpSpPr>
          <p:cNvPr id="6164" name="Group 20"/>
          <p:cNvGrpSpPr>
            <a:grpSpLocks/>
          </p:cNvGrpSpPr>
          <p:nvPr/>
        </p:nvGrpSpPr>
        <p:grpSpPr bwMode="auto">
          <a:xfrm>
            <a:off x="1271588" y="1066800"/>
            <a:ext cx="6805612" cy="2889250"/>
            <a:chOff x="801" y="672"/>
            <a:chExt cx="4287" cy="1820"/>
          </a:xfrm>
        </p:grpSpPr>
        <p:grpSp>
          <p:nvGrpSpPr>
            <p:cNvPr id="6156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6147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6148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6150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6152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6153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6155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801" y="1164"/>
              <a:ext cx="596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685800" y="4876800"/>
            <a:ext cx="3657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3048000" y="3962400"/>
            <a:ext cx="0" cy="15240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3262313" y="4076700"/>
            <a:ext cx="1001878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100 %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30%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70 %</a:t>
            </a: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823913" y="4076700"/>
            <a:ext cx="769442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>
                <a:solidFill>
                  <a:srgbClr val="3C09F5"/>
                </a:solidFill>
                <a:latin typeface="+mn-lt"/>
              </a:rPr>
              <a:t>  OP</a:t>
            </a:r>
          </a:p>
          <a:p>
            <a:r>
              <a:rPr lang="fi-FI" altLang="fi-FI" sz="2600">
                <a:solidFill>
                  <a:srgbClr val="3C09F5"/>
                </a:solidFill>
                <a:latin typeface="+mn-lt"/>
              </a:rPr>
              <a:t>- PH</a:t>
            </a:r>
          </a:p>
          <a:p>
            <a:r>
              <a:rPr lang="fi-FI" altLang="fi-FI" sz="2600">
                <a:solidFill>
                  <a:srgbClr val="3C09F5"/>
                </a:solidFill>
                <a:latin typeface="+mn-lt"/>
              </a:rPr>
              <a:t>= KP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2043113" y="4076700"/>
            <a:ext cx="355868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X</a:t>
            </a:r>
          </a:p>
          <a:p>
            <a:endParaRPr lang="fi-FI" altLang="fi-FI" sz="26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3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3352800" y="46482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6171" name="Oval 27"/>
          <p:cNvSpPr>
            <a:spLocks noChangeArrowheads="1"/>
          </p:cNvSpPr>
          <p:nvPr/>
        </p:nvSpPr>
        <p:spPr bwMode="auto">
          <a:xfrm>
            <a:off x="1758950" y="1835150"/>
            <a:ext cx="1892300" cy="444500"/>
          </a:xfrm>
          <a:prstGeom prst="ellipse">
            <a:avLst/>
          </a:prstGeom>
          <a:noFill/>
          <a:ln w="12700">
            <a:solidFill>
              <a:srgbClr val="FAFD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>
              <a:latin typeface="+mn-lt"/>
            </a:endParaRP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1331640" y="1124744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9" name="Rectangle 16"/>
          <p:cNvSpPr>
            <a:spLocks noChangeArrowheads="1"/>
          </p:cNvSpPr>
          <p:nvPr/>
        </p:nvSpPr>
        <p:spPr bwMode="auto">
          <a:xfrm>
            <a:off x="5459256" y="1860723"/>
            <a:ext cx="636588" cy="162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 smtClean="0">
                <a:latin typeface="+mn-lt"/>
              </a:rPr>
              <a:t>1,50</a:t>
            </a:r>
            <a:endParaRPr lang="fi-FI" altLang="fi-FI" sz="2000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sz="2000" dirty="0" smtClean="0">
                <a:latin typeface="+mn-lt"/>
              </a:rPr>
              <a:t>2,20</a:t>
            </a:r>
            <a:endParaRPr lang="fi-FI" altLang="fi-FI" sz="2000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sz="2000" dirty="0" smtClean="0">
                <a:latin typeface="+mn-lt"/>
              </a:rPr>
              <a:t>1,95</a:t>
            </a:r>
            <a:endParaRPr lang="fi-FI" altLang="fi-FI" sz="2000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sz="2000" dirty="0" smtClean="0">
                <a:latin typeface="+mn-lt"/>
              </a:rPr>
              <a:t>4,30</a:t>
            </a:r>
            <a:endParaRPr lang="fi-FI" altLang="fi-FI" sz="20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latin typeface="+mn-lt"/>
              </a:rPr>
              <a:t>Annoskortti  / Ostopainot</a:t>
            </a:r>
          </a:p>
        </p:txBody>
      </p:sp>
      <p:grpSp>
        <p:nvGrpSpPr>
          <p:cNvPr id="7188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7180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7171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7172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7174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7175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7176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7177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7178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7179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 dirty="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 dirty="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 dirty="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 dirty="0">
                  <a:latin typeface="+mn-lt"/>
                </a:rPr>
                <a:t>Viinirypäle</a:t>
              </a:r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7184" name="Rectangle 16"/>
            <p:cNvSpPr>
              <a:spLocks noChangeArrowheads="1"/>
            </p:cNvSpPr>
            <p:nvPr/>
          </p:nvSpPr>
          <p:spPr bwMode="auto">
            <a:xfrm>
              <a:off x="3445" y="1204"/>
              <a:ext cx="401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 dirty="0">
                  <a:latin typeface="+mj-lt"/>
                </a:rPr>
                <a:t>1,50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 dirty="0">
                  <a:latin typeface="+mj-lt"/>
                </a:rPr>
                <a:t>2,20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 dirty="0">
                  <a:latin typeface="+mj-lt"/>
                </a:rPr>
                <a:t>1,95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 dirty="0">
                  <a:latin typeface="+mj-lt"/>
                </a:rPr>
                <a:t>4,30</a:t>
              </a:r>
            </a:p>
          </p:txBody>
        </p:sp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594" cy="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 </a:t>
              </a: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7186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7187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685800" y="4876800"/>
            <a:ext cx="3657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>
            <a:off x="3048000" y="3962400"/>
            <a:ext cx="0" cy="15240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3286324" y="4076700"/>
            <a:ext cx="1001878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100 %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30%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70 %</a:t>
            </a:r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823913" y="4076700"/>
            <a:ext cx="769442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>
                <a:solidFill>
                  <a:srgbClr val="3C09F5"/>
                </a:solidFill>
                <a:latin typeface="+mn-lt"/>
              </a:rPr>
              <a:t>  OP</a:t>
            </a:r>
          </a:p>
          <a:p>
            <a:r>
              <a:rPr lang="fi-FI" altLang="fi-FI" sz="2600">
                <a:solidFill>
                  <a:srgbClr val="3C09F5"/>
                </a:solidFill>
                <a:latin typeface="+mn-lt"/>
              </a:rPr>
              <a:t>- PH</a:t>
            </a:r>
          </a:p>
          <a:p>
            <a:r>
              <a:rPr lang="fi-FI" altLang="fi-FI" sz="2600">
                <a:solidFill>
                  <a:srgbClr val="3C09F5"/>
                </a:solidFill>
                <a:latin typeface="+mn-lt"/>
              </a:rPr>
              <a:t>= KP</a:t>
            </a:r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2043113" y="4076700"/>
            <a:ext cx="355868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>
                <a:solidFill>
                  <a:srgbClr val="3C09F5"/>
                </a:solidFill>
                <a:latin typeface="+mn-lt"/>
              </a:rPr>
              <a:t>X</a:t>
            </a:r>
          </a:p>
          <a:p>
            <a:endParaRPr lang="fi-FI" altLang="fi-FI" sz="260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600">
                <a:solidFill>
                  <a:srgbClr val="3C09F5"/>
                </a:solidFill>
                <a:latin typeface="+mn-lt"/>
              </a:rPr>
              <a:t>3</a:t>
            </a:r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3352800" y="46482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747713" y="5661248"/>
            <a:ext cx="4267131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Ostopaino =  3 x 100%  =  4,29 kg</a:t>
            </a:r>
          </a:p>
          <a:p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		    70%</a:t>
            </a:r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>
            <a:off x="2590800" y="62484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1196975" y="1196752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latin typeface="+mn-lt"/>
              </a:rPr>
              <a:t>Annoskortti  / Ostopainot</a:t>
            </a:r>
          </a:p>
        </p:txBody>
      </p:sp>
      <p:grpSp>
        <p:nvGrpSpPr>
          <p:cNvPr id="8212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8204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8195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8196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8198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8199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8200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8201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8202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8203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8207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8209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8210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8211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1281113" y="4862513"/>
            <a:ext cx="4475457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latin typeface="+mn-lt"/>
              </a:rPr>
              <a:t>Voit myös laskea desimaaliluvuilla:</a:t>
            </a:r>
          </a:p>
          <a:p>
            <a:endParaRPr lang="fi-FI" altLang="fi-FI" sz="2400" dirty="0">
              <a:latin typeface="+mn-lt"/>
            </a:endParaRPr>
          </a:p>
          <a:p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2,3  kg  / 0,75 = 3,07 kg</a:t>
            </a:r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2881313" y="6356350"/>
            <a:ext cx="64611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>
                <a:latin typeface="+mn-lt"/>
              </a:rPr>
              <a:t>75%</a:t>
            </a:r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>
            <a:off x="2819400" y="5943600"/>
            <a:ext cx="228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196975" y="1124744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0"/>
            <a:ext cx="771525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>
                <a:solidFill>
                  <a:schemeClr val="accent2"/>
                </a:solidFill>
                <a:latin typeface="+mn-lt"/>
              </a:rPr>
              <a:t>Annoskortti  / Käyttöhinnat</a:t>
            </a:r>
          </a:p>
        </p:txBody>
      </p:sp>
      <p:sp>
        <p:nvSpPr>
          <p:cNvPr id="9237" name="Rectangle 21"/>
          <p:cNvSpPr>
            <a:spLocks noGrp="1" noChangeArrowheads="1"/>
          </p:cNvSpPr>
          <p:nvPr>
            <p:ph idx="1"/>
          </p:nvPr>
        </p:nvSpPr>
        <p:spPr>
          <a:xfrm>
            <a:off x="776288" y="4343400"/>
            <a:ext cx="7791450" cy="1752600"/>
          </a:xfrm>
          <a:noFill/>
          <a:ln/>
        </p:spPr>
        <p:txBody>
          <a:bodyPr/>
          <a:lstStyle/>
          <a:p>
            <a:r>
              <a:rPr lang="fi-FI" altLang="fi-FI" sz="2400"/>
              <a:t>Käyttöhinta on puhdistetun hedelmän </a:t>
            </a:r>
            <a:r>
              <a:rPr lang="fi-FI" altLang="fi-FI" sz="2400" u="sng"/>
              <a:t>kilohinta</a:t>
            </a:r>
          </a:p>
          <a:p>
            <a:r>
              <a:rPr lang="fi-FI" altLang="fi-FI" sz="2400"/>
              <a:t>Lasketaan esim. kaavalla: KH = OH x 100 / KP%</a:t>
            </a:r>
          </a:p>
        </p:txBody>
      </p:sp>
      <p:grpSp>
        <p:nvGrpSpPr>
          <p:cNvPr id="9236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9228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9219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9220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9222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9223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9224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9229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9230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9231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196975" y="1196752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3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0"/>
            <a:ext cx="771525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>
                <a:solidFill>
                  <a:schemeClr val="accent2"/>
                </a:solidFill>
                <a:latin typeface="+mn-lt"/>
              </a:rPr>
              <a:t>Annoskortti  / Käyttöhinnat</a:t>
            </a:r>
          </a:p>
        </p:txBody>
      </p:sp>
      <p:grpSp>
        <p:nvGrpSpPr>
          <p:cNvPr id="10260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10252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0244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0246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0247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0248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0249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0250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0251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10253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10254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10255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10257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10258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1357313" y="4862513"/>
            <a:ext cx="2321149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>
                <a:latin typeface="+mn-lt"/>
              </a:rPr>
              <a:t>KH = OH x 100  = </a:t>
            </a:r>
          </a:p>
          <a:p>
            <a:r>
              <a:rPr lang="fi-FI" altLang="fi-FI" sz="2400">
                <a:latin typeface="+mn-lt"/>
              </a:rPr>
              <a:t>	   KP%</a:t>
            </a:r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2209800" y="5257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1196975" y="1196752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0"/>
            <a:ext cx="771525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>
                <a:solidFill>
                  <a:schemeClr val="accent2"/>
                </a:solidFill>
                <a:latin typeface="+mn-lt"/>
              </a:rPr>
              <a:t>Annoskortti  / Käyttöhinnat</a:t>
            </a:r>
          </a:p>
        </p:txBody>
      </p:sp>
      <p:grpSp>
        <p:nvGrpSpPr>
          <p:cNvPr id="11284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11276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1268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1270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1271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1272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1273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1274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1275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1283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1357313" y="4862513"/>
            <a:ext cx="5269072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KH = OH x 100  =  </a:t>
            </a:r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1,50 </a:t>
            </a:r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x 100  =  </a:t>
            </a:r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2,14 e/kg</a:t>
            </a:r>
            <a:endParaRPr lang="fi-FI" altLang="fi-FI" sz="24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	   KP%   	   70%</a:t>
            </a: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2209800" y="5257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3886200" y="52578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6310313" y="1966913"/>
            <a:ext cx="726162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2,14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1196975" y="1196752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0"/>
            <a:ext cx="771525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>
                <a:solidFill>
                  <a:schemeClr val="accent2"/>
                </a:solidFill>
                <a:latin typeface="+mn-lt"/>
              </a:rPr>
              <a:t>Annoskortti  / Käyttöhinnat</a:t>
            </a:r>
          </a:p>
        </p:txBody>
      </p:sp>
      <p:grpSp>
        <p:nvGrpSpPr>
          <p:cNvPr id="12308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12300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2292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2294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2295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2296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2297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2298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2299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12301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12302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2307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6234113" y="1916832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2,14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2,93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3,00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4,30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1204913" y="4710113"/>
            <a:ext cx="5576592" cy="2121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latin typeface="+mn-lt"/>
              </a:rPr>
              <a:t>Voit taas käyttää myös desimaalilukuja:</a:t>
            </a:r>
          </a:p>
          <a:p>
            <a:endParaRPr lang="fi-FI" altLang="fi-FI" sz="2400" dirty="0">
              <a:latin typeface="+mn-lt"/>
            </a:endParaRPr>
          </a:p>
          <a:p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2,20 e/kg </a:t>
            </a:r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/ 0,75 = </a:t>
            </a:r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2,93 e/kg</a:t>
            </a:r>
            <a:endParaRPr lang="fi-FI" altLang="fi-FI" sz="2400" dirty="0">
              <a:solidFill>
                <a:srgbClr val="3C09F5"/>
              </a:solidFill>
              <a:latin typeface="+mn-lt"/>
            </a:endParaRPr>
          </a:p>
          <a:p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1800" dirty="0" err="1">
                <a:solidFill>
                  <a:schemeClr val="tx2"/>
                </a:solidFill>
                <a:latin typeface="+mn-lt"/>
              </a:rPr>
              <a:t>Huom</a:t>
            </a:r>
            <a:r>
              <a:rPr lang="fi-FI" altLang="fi-FI" sz="1800" dirty="0">
                <a:solidFill>
                  <a:schemeClr val="tx2"/>
                </a:solidFill>
                <a:latin typeface="+mn-lt"/>
              </a:rPr>
              <a:t> ! Viinirypäleen käyttöhinta on sama kuin ostohinta,</a:t>
            </a:r>
          </a:p>
          <a:p>
            <a:r>
              <a:rPr lang="fi-FI" altLang="fi-FI" sz="1800" dirty="0">
                <a:solidFill>
                  <a:schemeClr val="tx2"/>
                </a:solidFill>
                <a:latin typeface="+mn-lt"/>
              </a:rPr>
              <a:t>	  koska </a:t>
            </a:r>
            <a:r>
              <a:rPr lang="fi-FI" altLang="fi-FI" sz="1800" dirty="0" err="1">
                <a:solidFill>
                  <a:schemeClr val="tx2"/>
                </a:solidFill>
                <a:latin typeface="+mn-lt"/>
              </a:rPr>
              <a:t>ph</a:t>
            </a:r>
            <a:r>
              <a:rPr lang="fi-FI" altLang="fi-FI" sz="1800" dirty="0">
                <a:solidFill>
                  <a:schemeClr val="tx2"/>
                </a:solidFill>
                <a:latin typeface="+mn-lt"/>
              </a:rPr>
              <a:t>%= 0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1196975" y="1196752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latin typeface="+mn-lt"/>
              </a:rPr>
              <a:t>Annoskortti  / Määrän hinnat</a:t>
            </a:r>
          </a:p>
        </p:txBody>
      </p:sp>
      <p:sp>
        <p:nvSpPr>
          <p:cNvPr id="13334" name="Rectangle 22"/>
          <p:cNvSpPr>
            <a:spLocks noGrp="1" noChangeArrowheads="1"/>
          </p:cNvSpPr>
          <p:nvPr>
            <p:ph idx="1"/>
          </p:nvPr>
        </p:nvSpPr>
        <p:spPr>
          <a:xfrm>
            <a:off x="623888" y="4343400"/>
            <a:ext cx="7791450" cy="1600200"/>
          </a:xfrm>
          <a:noFill/>
          <a:ln/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fi-FI" altLang="fi-FI" sz="2200" dirty="0"/>
              <a:t>Määrän hinta on </a:t>
            </a:r>
            <a:r>
              <a:rPr lang="fi-FI" altLang="fi-FI" sz="2200" dirty="0" err="1"/>
              <a:t>käyttettävän</a:t>
            </a:r>
            <a:r>
              <a:rPr lang="fi-FI" altLang="fi-FI" sz="2200" dirty="0"/>
              <a:t> ainemäärän hinta</a:t>
            </a:r>
          </a:p>
          <a:p>
            <a:pPr>
              <a:lnSpc>
                <a:spcPct val="150000"/>
              </a:lnSpc>
            </a:pPr>
            <a:r>
              <a:rPr lang="fi-FI" altLang="fi-FI" sz="2200" dirty="0"/>
              <a:t>OH ja KH ovat hedelmien </a:t>
            </a:r>
            <a:r>
              <a:rPr lang="fi-FI" altLang="fi-FI" sz="2200" u="sng" dirty="0"/>
              <a:t>kilohintoja</a:t>
            </a:r>
          </a:p>
          <a:p>
            <a:pPr>
              <a:lnSpc>
                <a:spcPct val="150000"/>
              </a:lnSpc>
            </a:pPr>
            <a:r>
              <a:rPr lang="fi-FI" altLang="fi-FI" sz="2200" dirty="0"/>
              <a:t>Määrän hinta saadaan</a:t>
            </a:r>
          </a:p>
          <a:p>
            <a:pPr>
              <a:lnSpc>
                <a:spcPct val="150000"/>
              </a:lnSpc>
              <a:buFont typeface="Monotype Sorts" charset="2"/>
              <a:buNone/>
            </a:pPr>
            <a:r>
              <a:rPr lang="fi-FI" altLang="fi-FI" sz="2200" dirty="0"/>
              <a:t>		</a:t>
            </a:r>
            <a:r>
              <a:rPr lang="fi-FI" altLang="fi-FI" sz="2200" dirty="0">
                <a:solidFill>
                  <a:srgbClr val="3C09F5"/>
                </a:solidFill>
              </a:rPr>
              <a:t>OP x OH    tai    KP x KH</a:t>
            </a:r>
          </a:p>
        </p:txBody>
      </p:sp>
      <p:grpSp>
        <p:nvGrpSpPr>
          <p:cNvPr id="13332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13324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13315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3316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3318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3319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3320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3321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3322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3323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13325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13326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13327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13329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13330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3331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1196975" y="1196752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62341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2,14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2,93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3,00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4,30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3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3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3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4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 dirty="0">
                <a:latin typeface="+mn-lt"/>
              </a:rPr>
              <a:t>Annoskortti  / Määrän hinnat</a:t>
            </a:r>
          </a:p>
        </p:txBody>
      </p:sp>
      <p:sp>
        <p:nvSpPr>
          <p:cNvPr id="14358" name="Rectangle 22"/>
          <p:cNvSpPr>
            <a:spLocks noGrp="1" noChangeArrowheads="1"/>
          </p:cNvSpPr>
          <p:nvPr>
            <p:ph idx="1"/>
          </p:nvPr>
        </p:nvSpPr>
        <p:spPr>
          <a:xfrm>
            <a:off x="776288" y="4343400"/>
            <a:ext cx="7791450" cy="1600200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  <a:buFont typeface="Monotype Sorts" charset="2"/>
              <a:buNone/>
            </a:pPr>
            <a:r>
              <a:rPr lang="fi-FI" altLang="fi-FI" sz="2200" dirty="0"/>
              <a:t>	MK-P    = 	KP x KH</a:t>
            </a:r>
          </a:p>
          <a:p>
            <a:pPr>
              <a:lnSpc>
                <a:spcPct val="150000"/>
              </a:lnSpc>
              <a:buFont typeface="Monotype Sorts" charset="2"/>
              <a:buNone/>
            </a:pPr>
            <a:r>
              <a:rPr lang="fi-FI" altLang="fi-FI" sz="2200" dirty="0"/>
              <a:t>			</a:t>
            </a:r>
            <a:r>
              <a:rPr lang="fi-FI" altLang="fi-FI" sz="2200" dirty="0">
                <a:solidFill>
                  <a:srgbClr val="3C09F5"/>
                </a:solidFill>
              </a:rPr>
              <a:t>3 kg x </a:t>
            </a:r>
            <a:r>
              <a:rPr lang="fi-FI" altLang="fi-FI" sz="2200" dirty="0" smtClean="0">
                <a:solidFill>
                  <a:srgbClr val="3C09F5"/>
                </a:solidFill>
              </a:rPr>
              <a:t>2,14 e/kg  </a:t>
            </a:r>
            <a:r>
              <a:rPr lang="fi-FI" altLang="fi-FI" sz="2200" dirty="0">
                <a:solidFill>
                  <a:srgbClr val="3C09F5"/>
                </a:solidFill>
              </a:rPr>
              <a:t>=  </a:t>
            </a:r>
            <a:r>
              <a:rPr lang="fi-FI" altLang="fi-FI" sz="2200" dirty="0" smtClean="0">
                <a:solidFill>
                  <a:srgbClr val="3C09F5"/>
                </a:solidFill>
              </a:rPr>
              <a:t>6,43 e</a:t>
            </a:r>
            <a:endParaRPr lang="fi-FI" altLang="fi-FI" sz="2200" dirty="0">
              <a:solidFill>
                <a:srgbClr val="3C09F5"/>
              </a:solidFill>
            </a:endParaRPr>
          </a:p>
        </p:txBody>
      </p:sp>
      <p:grpSp>
        <p:nvGrpSpPr>
          <p:cNvPr id="14356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14348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14339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4340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4342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4343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4344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4345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4346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4347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14349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14351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14353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14354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4355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7072313" y="1966913"/>
            <a:ext cx="726162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6,43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pPr eaLnBrk="1"/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196975" y="1196752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62341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2,14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2,93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3,00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4,30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C00000"/>
                </a:solidFill>
              </a:rPr>
              <a:t>Ruokien kustannukset</a:t>
            </a:r>
            <a:endParaRPr lang="fi-FI" dirty="0">
              <a:solidFill>
                <a:srgbClr val="C0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200" dirty="0" smtClean="0"/>
              <a:t>Esimerkki 1: Kalaa tarvitaan 160 g annokseen yhtä asiakasta kohden. Paljonko tulee kalaa tilata 20 asiakkaalle jos esikäsittelyhävikki on 25%</a:t>
            </a:r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r>
              <a:rPr lang="fi-FI" sz="2200" dirty="0" smtClean="0"/>
              <a:t>Käyttöpaino (KP ) =  20 asiakasta x  0,160 g = </a:t>
            </a:r>
            <a:r>
              <a:rPr lang="fi-FI" sz="2200" b="1" dirty="0" smtClean="0">
                <a:solidFill>
                  <a:srgbClr val="3C09F5"/>
                </a:solidFill>
              </a:rPr>
              <a:t>3,2 g    </a:t>
            </a:r>
            <a:r>
              <a:rPr lang="fi-FI" sz="1400" dirty="0" smtClean="0">
                <a:solidFill>
                  <a:srgbClr val="3C09F5"/>
                </a:solidFill>
              </a:rPr>
              <a:t>puhdistettua kalaa</a:t>
            </a:r>
            <a:endParaRPr lang="fi-FI" sz="1400" dirty="0">
              <a:solidFill>
                <a:srgbClr val="3C09F5"/>
              </a:solidFill>
            </a:endParaRPr>
          </a:p>
        </p:txBody>
      </p:sp>
      <p:sp>
        <p:nvSpPr>
          <p:cNvPr id="4" name="Line 21"/>
          <p:cNvSpPr>
            <a:spLocks noChangeShapeType="1"/>
          </p:cNvSpPr>
          <p:nvPr/>
        </p:nvSpPr>
        <p:spPr bwMode="auto">
          <a:xfrm>
            <a:off x="685800" y="4876800"/>
            <a:ext cx="3657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5" name="Line 22"/>
          <p:cNvSpPr>
            <a:spLocks noChangeShapeType="1"/>
          </p:cNvSpPr>
          <p:nvPr/>
        </p:nvSpPr>
        <p:spPr bwMode="auto">
          <a:xfrm>
            <a:off x="3048000" y="3962400"/>
            <a:ext cx="0" cy="15240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3286324" y="4076700"/>
            <a:ext cx="1001878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100 %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</a:t>
            </a:r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25%</a:t>
            </a:r>
            <a:endParaRPr lang="fi-FI" altLang="fi-FI" sz="26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</a:t>
            </a: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823913" y="4076700"/>
            <a:ext cx="769442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OP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- PH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= KP</a:t>
            </a: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2043113" y="4076700"/>
            <a:ext cx="355868" cy="88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X</a:t>
            </a:r>
          </a:p>
          <a:p>
            <a:endParaRPr lang="fi-FI" altLang="fi-FI" sz="2600" dirty="0">
              <a:solidFill>
                <a:srgbClr val="3C09F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125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>
                <a:latin typeface="+mn-lt"/>
              </a:rPr>
              <a:t>Annoskortti  / Määrän hinnat</a:t>
            </a:r>
          </a:p>
        </p:txBody>
      </p:sp>
      <p:grpSp>
        <p:nvGrpSpPr>
          <p:cNvPr id="15380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15372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15363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5364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5366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5367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5368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5369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5370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5371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15373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15374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15375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15377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15378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5379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70723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6,43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6,75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3,60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3,44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357313" y="4938713"/>
            <a:ext cx="5634044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>
                <a:latin typeface="+mn-lt"/>
              </a:rPr>
              <a:t>Laske yhteen käyttöpainot ja määrän hinnat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1196975" y="1196752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62341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2,14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2,93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3,00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4,30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>
                <a:latin typeface="+mn-lt"/>
              </a:rPr>
              <a:t>Annoskortti  / Määrän hinnat</a:t>
            </a:r>
          </a:p>
        </p:txBody>
      </p:sp>
      <p:sp>
        <p:nvSpPr>
          <p:cNvPr id="16409" name="Rectangle 25"/>
          <p:cNvSpPr>
            <a:spLocks noGrp="1" noChangeArrowheads="1"/>
          </p:cNvSpPr>
          <p:nvPr>
            <p:ph idx="1"/>
          </p:nvPr>
        </p:nvSpPr>
        <p:spPr>
          <a:xfrm>
            <a:off x="623888" y="4648200"/>
            <a:ext cx="7791450" cy="1600200"/>
          </a:xfrm>
          <a:noFill/>
          <a:ln/>
        </p:spPr>
        <p:txBody>
          <a:bodyPr/>
          <a:lstStyle/>
          <a:p>
            <a:pPr>
              <a:lnSpc>
                <a:spcPct val="150000"/>
              </a:lnSpc>
            </a:pPr>
            <a:r>
              <a:rPr lang="fi-FI" altLang="fi-FI" sz="2200"/>
              <a:t>Jos tiedetään annoskoko voidaan laskea annosmäärä</a:t>
            </a:r>
          </a:p>
          <a:p>
            <a:pPr>
              <a:lnSpc>
                <a:spcPct val="150000"/>
              </a:lnSpc>
            </a:pPr>
            <a:r>
              <a:rPr lang="fi-FI" altLang="fi-FI" sz="2200"/>
              <a:t>Jos tiedetään annosmäärä saadaan annoskoko</a:t>
            </a:r>
          </a:p>
        </p:txBody>
      </p:sp>
      <p:grpSp>
        <p:nvGrpSpPr>
          <p:cNvPr id="16404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16396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16387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6388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6390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6391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6392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6393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6394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6395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16397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16398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16399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16401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16402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6403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2881313" y="3567113"/>
            <a:ext cx="126797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solidFill>
                  <a:srgbClr val="FAFD00"/>
                </a:solidFill>
                <a:latin typeface="+mn-lt"/>
              </a:rPr>
              <a:t>7,3 </a:t>
            </a:r>
            <a:r>
              <a:rPr lang="fi-FI" altLang="fi-FI" sz="2400" dirty="0">
                <a:solidFill>
                  <a:srgbClr val="FC0128"/>
                </a:solidFill>
                <a:latin typeface="+mn-lt"/>
              </a:rPr>
              <a:t>     kg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1196975" y="1196752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62341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2,14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2,93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3,00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4,30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auto">
          <a:xfrm>
            <a:off x="70723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6,43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6,75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3,60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3,44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auto">
          <a:xfrm>
            <a:off x="7072313" y="3567113"/>
            <a:ext cx="88165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20,22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9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>
                <a:latin typeface="+mn-lt"/>
              </a:rPr>
              <a:t>Annoskortti  / Määrän hinnat</a:t>
            </a:r>
          </a:p>
        </p:txBody>
      </p:sp>
      <p:grpSp>
        <p:nvGrpSpPr>
          <p:cNvPr id="17428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17420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17411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7412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7414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7415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7416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7417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7418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7419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17421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17422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17423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17425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17426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7427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2881313" y="3567113"/>
            <a:ext cx="126797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solidFill>
                  <a:srgbClr val="FAFD00"/>
                </a:solidFill>
                <a:latin typeface="+mn-lt"/>
              </a:rPr>
              <a:t>7,3   </a:t>
            </a:r>
            <a:r>
              <a:rPr lang="fi-FI" altLang="fi-FI" sz="2400" dirty="0">
                <a:solidFill>
                  <a:srgbClr val="FC0128"/>
                </a:solidFill>
                <a:latin typeface="+mn-lt"/>
              </a:rPr>
              <a:t>   kg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2576513" y="4329113"/>
            <a:ext cx="3149902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>
                <a:latin typeface="+mn-lt"/>
              </a:rPr>
              <a:t>Annoskoko:  	 0,150 kg</a:t>
            </a:r>
          </a:p>
          <a:p>
            <a:r>
              <a:rPr lang="fi-FI" altLang="fi-FI" sz="2400">
                <a:latin typeface="+mn-lt"/>
              </a:rPr>
              <a:t>Annosmäärä:	</a:t>
            </a:r>
          </a:p>
        </p:txBody>
      </p:sp>
      <p:sp>
        <p:nvSpPr>
          <p:cNvPr id="26" name="Rectangle 5"/>
          <p:cNvSpPr>
            <a:spLocks noChangeArrowheads="1"/>
          </p:cNvSpPr>
          <p:nvPr/>
        </p:nvSpPr>
        <p:spPr bwMode="auto">
          <a:xfrm>
            <a:off x="1259632" y="1098550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62341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2,14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2,93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3,00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4,30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29" name="Rectangle 22"/>
          <p:cNvSpPr>
            <a:spLocks noChangeArrowheads="1"/>
          </p:cNvSpPr>
          <p:nvPr/>
        </p:nvSpPr>
        <p:spPr bwMode="auto">
          <a:xfrm>
            <a:off x="70723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6,43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6,75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3,60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3,44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30" name="Rectangle 23"/>
          <p:cNvSpPr>
            <a:spLocks noChangeArrowheads="1"/>
          </p:cNvSpPr>
          <p:nvPr/>
        </p:nvSpPr>
        <p:spPr bwMode="auto">
          <a:xfrm>
            <a:off x="7072313" y="3567113"/>
            <a:ext cx="88165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20,22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>
            <a:normAutofit/>
          </a:bodyPr>
          <a:lstStyle/>
          <a:p>
            <a:r>
              <a:rPr lang="fi-FI" altLang="fi-FI">
                <a:latin typeface="+mn-lt"/>
              </a:rPr>
              <a:t>Annoskortti  / Määrän hinnat</a:t>
            </a:r>
          </a:p>
        </p:txBody>
      </p:sp>
      <p:grpSp>
        <p:nvGrpSpPr>
          <p:cNvPr id="18452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18444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18435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8436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8438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8439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8440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8441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8442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8443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18445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18447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18449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18450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8451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2881313" y="3567113"/>
            <a:ext cx="126797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solidFill>
                  <a:srgbClr val="FAFD00"/>
                </a:solidFill>
                <a:latin typeface="+mn-lt"/>
              </a:rPr>
              <a:t>7,3</a:t>
            </a:r>
            <a:r>
              <a:rPr lang="fi-FI" altLang="fi-FI" sz="2400" dirty="0">
                <a:solidFill>
                  <a:srgbClr val="FC0128"/>
                </a:solidFill>
                <a:latin typeface="+mn-lt"/>
              </a:rPr>
              <a:t>      kg</a:t>
            </a: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2576513" y="4437112"/>
            <a:ext cx="5421357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latin typeface="+mn-lt"/>
              </a:rPr>
              <a:t>Annoskoko:  	 0,150 kg</a:t>
            </a:r>
          </a:p>
          <a:p>
            <a:r>
              <a:rPr lang="fi-FI" altLang="fi-FI" sz="2400" dirty="0">
                <a:latin typeface="+mn-lt"/>
              </a:rPr>
              <a:t>Annosmäärä:			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7,3 kg / 0,150 kg</a:t>
            </a:r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 flipH="1">
            <a:off x="5791200" y="4876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1196975" y="1196752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62341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2,14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2,93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3,00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4,30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30" name="Rectangle 22"/>
          <p:cNvSpPr>
            <a:spLocks noChangeArrowheads="1"/>
          </p:cNvSpPr>
          <p:nvPr/>
        </p:nvSpPr>
        <p:spPr bwMode="auto">
          <a:xfrm>
            <a:off x="70723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6,43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6,75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3,60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3,44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7072313" y="3567113"/>
            <a:ext cx="88165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20,22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latin typeface="+mn-lt"/>
              </a:rPr>
              <a:t>Annoskortti  / Määrän hinnat</a:t>
            </a:r>
          </a:p>
        </p:txBody>
      </p:sp>
      <p:grpSp>
        <p:nvGrpSpPr>
          <p:cNvPr id="19476" name="Group 20"/>
          <p:cNvGrpSpPr>
            <a:grpSpLocks/>
          </p:cNvGrpSpPr>
          <p:nvPr/>
        </p:nvGrpSpPr>
        <p:grpSpPr bwMode="auto">
          <a:xfrm>
            <a:off x="1273175" y="1066800"/>
            <a:ext cx="6804025" cy="2889250"/>
            <a:chOff x="802" y="672"/>
            <a:chExt cx="4286" cy="1820"/>
          </a:xfrm>
        </p:grpSpPr>
        <p:grpSp>
          <p:nvGrpSpPr>
            <p:cNvPr id="19468" name="Group 12"/>
            <p:cNvGrpSpPr>
              <a:grpSpLocks/>
            </p:cNvGrpSpPr>
            <p:nvPr/>
          </p:nvGrpSpPr>
          <p:grpSpPr bwMode="auto">
            <a:xfrm>
              <a:off x="815" y="672"/>
              <a:ext cx="4273" cy="1591"/>
              <a:chOff x="815" y="672"/>
              <a:chExt cx="4273" cy="1591"/>
            </a:xfrm>
          </p:grpSpPr>
          <p:sp>
            <p:nvSpPr>
              <p:cNvPr id="19459" name="Rectangle 3"/>
              <p:cNvSpPr>
                <a:spLocks noChangeArrowheads="1"/>
              </p:cNvSpPr>
              <p:nvPr/>
            </p:nvSpPr>
            <p:spPr bwMode="auto">
              <a:xfrm>
                <a:off x="819" y="676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9460" name="Line 4"/>
              <p:cNvSpPr>
                <a:spLocks noChangeShapeType="1"/>
              </p:cNvSpPr>
              <p:nvPr/>
            </p:nvSpPr>
            <p:spPr bwMode="auto">
              <a:xfrm>
                <a:off x="815" y="1021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9462" name="Line 6"/>
              <p:cNvSpPr>
                <a:spLocks noChangeShapeType="1"/>
              </p:cNvSpPr>
              <p:nvPr/>
            </p:nvSpPr>
            <p:spPr bwMode="auto">
              <a:xfrm>
                <a:off x="4427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9463" name="Line 7"/>
              <p:cNvSpPr>
                <a:spLocks noChangeShapeType="1"/>
              </p:cNvSpPr>
              <p:nvPr/>
            </p:nvSpPr>
            <p:spPr bwMode="auto">
              <a:xfrm>
                <a:off x="1300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9464" name="Line 8"/>
              <p:cNvSpPr>
                <a:spLocks noChangeShapeType="1"/>
              </p:cNvSpPr>
              <p:nvPr/>
            </p:nvSpPr>
            <p:spPr bwMode="auto">
              <a:xfrm>
                <a:off x="226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9465" name="Line 9"/>
              <p:cNvSpPr>
                <a:spLocks noChangeShapeType="1"/>
              </p:cNvSpPr>
              <p:nvPr/>
            </p:nvSpPr>
            <p:spPr bwMode="auto">
              <a:xfrm>
                <a:off x="178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9466" name="Line 10"/>
              <p:cNvSpPr>
                <a:spLocks noChangeShapeType="1"/>
              </p:cNvSpPr>
              <p:nvPr/>
            </p:nvSpPr>
            <p:spPr bwMode="auto">
              <a:xfrm>
                <a:off x="3414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19467" name="Line 11"/>
              <p:cNvSpPr>
                <a:spLocks noChangeShapeType="1"/>
              </p:cNvSpPr>
              <p:nvPr/>
            </p:nvSpPr>
            <p:spPr bwMode="auto">
              <a:xfrm>
                <a:off x="3899" y="672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19469" name="Rectangle 13"/>
            <p:cNvSpPr>
              <a:spLocks noChangeArrowheads="1"/>
            </p:cNvSpPr>
            <p:nvPr/>
          </p:nvSpPr>
          <p:spPr bwMode="auto">
            <a:xfrm>
              <a:off x="2344" y="1165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Viinirypäle</a:t>
              </a:r>
            </a:p>
          </p:txBody>
        </p:sp>
        <p:sp>
          <p:nvSpPr>
            <p:cNvPr id="19470" name="Rectangle 14"/>
            <p:cNvSpPr>
              <a:spLocks noChangeArrowheads="1"/>
            </p:cNvSpPr>
            <p:nvPr/>
          </p:nvSpPr>
          <p:spPr bwMode="auto">
            <a:xfrm>
              <a:off x="1859" y="1165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0,8</a:t>
              </a:r>
            </a:p>
          </p:txBody>
        </p:sp>
        <p:sp>
          <p:nvSpPr>
            <p:cNvPr id="19471" name="Rectangle 15"/>
            <p:cNvSpPr>
              <a:spLocks noChangeArrowheads="1"/>
            </p:cNvSpPr>
            <p:nvPr/>
          </p:nvSpPr>
          <p:spPr bwMode="auto">
            <a:xfrm>
              <a:off x="1419" y="1165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n-lt"/>
                </a:rPr>
                <a:t>---</a:t>
              </a:r>
            </a:p>
          </p:txBody>
        </p:sp>
        <p:sp>
          <p:nvSpPr>
            <p:cNvPr id="19473" name="Rectangle 17"/>
            <p:cNvSpPr>
              <a:spLocks noChangeArrowheads="1"/>
            </p:cNvSpPr>
            <p:nvPr/>
          </p:nvSpPr>
          <p:spPr bwMode="auto">
            <a:xfrm>
              <a:off x="802" y="1165"/>
              <a:ext cx="474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 sz="2000">
                  <a:latin typeface="+mn-lt"/>
                </a:rPr>
                <a:t>   </a:t>
              </a:r>
            </a:p>
          </p:txBody>
        </p:sp>
        <p:sp>
          <p:nvSpPr>
            <p:cNvPr id="19474" name="Rectangle 18"/>
            <p:cNvSpPr>
              <a:spLocks noChangeArrowheads="1"/>
            </p:cNvSpPr>
            <p:nvPr/>
          </p:nvSpPr>
          <p:spPr bwMode="auto">
            <a:xfrm>
              <a:off x="1788" y="2267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19475" name="Rectangle 19"/>
            <p:cNvSpPr>
              <a:spLocks noChangeArrowheads="1"/>
            </p:cNvSpPr>
            <p:nvPr/>
          </p:nvSpPr>
          <p:spPr bwMode="auto">
            <a:xfrm>
              <a:off x="4431" y="2267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19479" name="Rectangle 23"/>
          <p:cNvSpPr>
            <a:spLocks noChangeArrowheads="1"/>
          </p:cNvSpPr>
          <p:nvPr/>
        </p:nvSpPr>
        <p:spPr bwMode="auto">
          <a:xfrm>
            <a:off x="7072313" y="3567113"/>
            <a:ext cx="881653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20,22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2881313" y="3567113"/>
            <a:ext cx="1267977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solidFill>
                  <a:srgbClr val="FAFD00"/>
                </a:solidFill>
                <a:latin typeface="+mn-lt"/>
              </a:rPr>
              <a:t>7,3</a:t>
            </a:r>
            <a:r>
              <a:rPr lang="fi-FI" altLang="fi-FI" sz="2400" dirty="0">
                <a:solidFill>
                  <a:srgbClr val="FC0128"/>
                </a:solidFill>
                <a:latin typeface="+mn-lt"/>
              </a:rPr>
              <a:t>      kg</a:t>
            </a:r>
          </a:p>
        </p:txBody>
      </p:sp>
      <p:sp>
        <p:nvSpPr>
          <p:cNvPr id="19481" name="Rectangle 25"/>
          <p:cNvSpPr>
            <a:spLocks noChangeArrowheads="1"/>
          </p:cNvSpPr>
          <p:nvPr/>
        </p:nvSpPr>
        <p:spPr bwMode="auto">
          <a:xfrm>
            <a:off x="2576513" y="4329113"/>
            <a:ext cx="5421357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latin typeface="+mn-lt"/>
              </a:rPr>
              <a:t>Annoskoko:  	 0,150 kg</a:t>
            </a:r>
          </a:p>
          <a:p>
            <a:r>
              <a:rPr lang="fi-FI" altLang="fi-FI" sz="2400" dirty="0">
                <a:latin typeface="+mn-lt"/>
              </a:rPr>
              <a:t>Annosmäärä:	48,</a:t>
            </a:r>
            <a:r>
              <a:rPr lang="fi-FI" altLang="fi-FI" sz="2400" dirty="0">
                <a:solidFill>
                  <a:srgbClr val="FF0000"/>
                </a:solidFill>
                <a:latin typeface="+mn-lt"/>
              </a:rPr>
              <a:t>66</a:t>
            </a:r>
            <a:r>
              <a:rPr lang="fi-FI" altLang="fi-FI" sz="2400" dirty="0">
                <a:latin typeface="+mn-lt"/>
              </a:rPr>
              <a:t> kpl	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7,3 kg / 0,150 kg</a:t>
            </a:r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 flipH="1">
            <a:off x="4876800" y="4876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19483" name="Rectangle 27"/>
          <p:cNvSpPr>
            <a:spLocks noChangeArrowheads="1"/>
          </p:cNvSpPr>
          <p:nvPr/>
        </p:nvSpPr>
        <p:spPr bwMode="auto">
          <a:xfrm>
            <a:off x="1433513" y="6051550"/>
            <a:ext cx="6154737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>
                <a:solidFill>
                  <a:schemeClr val="accent2"/>
                </a:solidFill>
                <a:latin typeface="+mn-lt"/>
              </a:rPr>
              <a:t>Annosmäärä on 48, koska vajaita annoksia ei voi myydä ja</a:t>
            </a:r>
          </a:p>
          <a:p>
            <a:r>
              <a:rPr lang="fi-FI" altLang="fi-FI" sz="2000">
                <a:solidFill>
                  <a:schemeClr val="accent2"/>
                </a:solidFill>
                <a:latin typeface="+mn-lt"/>
              </a:rPr>
              <a:t>aina syntyy myös jakelu- sekä valmistushävikkiä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1196975" y="1124744"/>
            <a:ext cx="6384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r"/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OP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PH%    KP        TUOTE    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           </a:t>
            </a:r>
            <a:r>
              <a:rPr lang="fi-FI" altLang="fi-FI" sz="2000" dirty="0">
                <a:solidFill>
                  <a:schemeClr val="bg2"/>
                </a:solidFill>
                <a:latin typeface="+mj-lt"/>
              </a:rPr>
              <a:t>OH       KH        </a:t>
            </a:r>
            <a:r>
              <a:rPr lang="fi-FI" altLang="fi-FI" sz="2000" dirty="0" smtClean="0">
                <a:solidFill>
                  <a:schemeClr val="bg2"/>
                </a:solidFill>
                <a:latin typeface="+mj-lt"/>
              </a:rPr>
              <a:t>AH</a:t>
            </a:r>
            <a:endParaRPr lang="fi-FI" altLang="fi-FI" sz="20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29" name="Rectangle 16"/>
          <p:cNvSpPr>
            <a:spLocks noChangeArrowheads="1"/>
          </p:cNvSpPr>
          <p:nvPr/>
        </p:nvSpPr>
        <p:spPr bwMode="auto">
          <a:xfrm>
            <a:off x="5468938" y="1911350"/>
            <a:ext cx="63658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sz="2000" dirty="0">
                <a:latin typeface="+mj-lt"/>
              </a:rPr>
              <a:t>4,30</a:t>
            </a: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62341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2,14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2,93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3,00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4,30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7072313" y="1966913"/>
            <a:ext cx="726162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6,43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6,75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3,60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400" dirty="0" smtClean="0">
                <a:solidFill>
                  <a:srgbClr val="FAFD00"/>
                </a:solidFill>
                <a:latin typeface="+mn-lt"/>
              </a:rPr>
              <a:t>3,44</a:t>
            </a:r>
            <a:endParaRPr lang="fi-FI" altLang="fi-FI" sz="2400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rgbClr val="FC0128"/>
                </a:solidFill>
              </a:rPr>
              <a:t>Annoskortti  / Lisäkkeet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776288" y="1371600"/>
            <a:ext cx="7791450" cy="1600200"/>
          </a:xfrm>
          <a:noFill/>
          <a:ln/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fi-FI" altLang="fi-FI" sz="2200" dirty="0">
                <a:solidFill>
                  <a:srgbClr val="3C09F5"/>
                </a:solidFill>
              </a:rPr>
              <a:t>Lisäkkeitä varten on yleensä oma osansa kortissa</a:t>
            </a:r>
          </a:p>
          <a:p>
            <a:pPr>
              <a:lnSpc>
                <a:spcPct val="150000"/>
              </a:lnSpc>
            </a:pPr>
            <a:r>
              <a:rPr lang="fi-FI" altLang="fi-FI" sz="2200" dirty="0">
                <a:solidFill>
                  <a:srgbClr val="3C09F5"/>
                </a:solidFill>
              </a:rPr>
              <a:t>Idea on, että valmiit reseptit (salaatit tms.) liitetään pääruokaa</a:t>
            </a:r>
          </a:p>
          <a:p>
            <a:pPr>
              <a:lnSpc>
                <a:spcPct val="150000"/>
              </a:lnSpc>
            </a:pPr>
            <a:r>
              <a:rPr lang="fi-FI" altLang="fi-FI" sz="2200" dirty="0">
                <a:solidFill>
                  <a:srgbClr val="3C09F5"/>
                </a:solidFill>
              </a:rPr>
              <a:t>Lisäkkeet on usein laskettu toisella annoskortilla joista saadaan </a:t>
            </a:r>
            <a:r>
              <a:rPr lang="fi-FI" altLang="fi-FI" sz="2200" dirty="0" smtClean="0">
                <a:solidFill>
                  <a:srgbClr val="3C09F5"/>
                </a:solidFill>
              </a:rPr>
              <a:t>käyttöhinta</a:t>
            </a:r>
          </a:p>
          <a:p>
            <a:pPr>
              <a:lnSpc>
                <a:spcPct val="150000"/>
              </a:lnSpc>
            </a:pPr>
            <a:r>
              <a:rPr lang="fi-FI" altLang="fi-FI" sz="2200" dirty="0" smtClean="0">
                <a:solidFill>
                  <a:srgbClr val="3C09F5"/>
                </a:solidFill>
              </a:rPr>
              <a:t>Lisäkelaatikkoon voi lisätä vaikka </a:t>
            </a:r>
            <a:r>
              <a:rPr lang="fi-FI" altLang="fi-FI" sz="2200" dirty="0" err="1" smtClean="0">
                <a:solidFill>
                  <a:srgbClr val="3C09F5"/>
                </a:solidFill>
              </a:rPr>
              <a:t>servetin</a:t>
            </a:r>
            <a:r>
              <a:rPr lang="fi-FI" altLang="fi-FI" sz="2200" dirty="0" smtClean="0">
                <a:solidFill>
                  <a:srgbClr val="3C09F5"/>
                </a:solidFill>
              </a:rPr>
              <a:t>, koska se ei sotke annospainoja </a:t>
            </a:r>
            <a:endParaRPr lang="fi-FI" altLang="fi-FI" sz="2200" dirty="0">
              <a:solidFill>
                <a:srgbClr val="3C09F5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rgbClr val="FC0128"/>
                </a:solidFill>
                <a:latin typeface="+mn-lt"/>
              </a:rPr>
              <a:t>Annoskortti  / Lisäkkeet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776288" y="1371600"/>
            <a:ext cx="7791450" cy="1600200"/>
          </a:xfrm>
          <a:noFill/>
          <a:ln/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i-FI" altLang="fi-FI" sz="1800" dirty="0">
                <a:solidFill>
                  <a:srgbClr val="3C09F5"/>
                </a:solidFill>
              </a:rPr>
              <a:t>Lisäkkeitä varten on yleensä oma osansa kortissa</a:t>
            </a:r>
          </a:p>
          <a:p>
            <a:pPr>
              <a:lnSpc>
                <a:spcPct val="150000"/>
              </a:lnSpc>
            </a:pPr>
            <a:r>
              <a:rPr lang="fi-FI" altLang="fi-FI" sz="1800" dirty="0">
                <a:solidFill>
                  <a:srgbClr val="3C09F5"/>
                </a:solidFill>
              </a:rPr>
              <a:t>Idea on, että valmiit reseptit (salaatit tms.) liitetään pääruokaan</a:t>
            </a:r>
          </a:p>
          <a:p>
            <a:pPr>
              <a:lnSpc>
                <a:spcPct val="150000"/>
              </a:lnSpc>
            </a:pPr>
            <a:r>
              <a:rPr lang="fi-FI" altLang="fi-FI" sz="1800" dirty="0">
                <a:solidFill>
                  <a:srgbClr val="3C09F5"/>
                </a:solidFill>
              </a:rPr>
              <a:t>Lisäkkeet on usein laskettu toisella annoskortilla joista saadaan </a:t>
            </a:r>
            <a:r>
              <a:rPr lang="fi-FI" altLang="fi-FI" sz="1800" dirty="0" smtClean="0">
                <a:solidFill>
                  <a:srgbClr val="3C09F5"/>
                </a:solidFill>
              </a:rPr>
              <a:t>käyttöhinta</a:t>
            </a:r>
          </a:p>
          <a:p>
            <a:pPr>
              <a:lnSpc>
                <a:spcPct val="150000"/>
              </a:lnSpc>
            </a:pPr>
            <a:r>
              <a:rPr lang="fi-FI" altLang="fi-FI" sz="1800" dirty="0" smtClean="0">
                <a:solidFill>
                  <a:srgbClr val="3C09F5"/>
                </a:solidFill>
              </a:rPr>
              <a:t>Lisäkelaatikkoon voi lisätä vaikka </a:t>
            </a:r>
            <a:r>
              <a:rPr lang="fi-FI" altLang="fi-FI" sz="1800" dirty="0" err="1" smtClean="0">
                <a:solidFill>
                  <a:srgbClr val="3C09F5"/>
                </a:solidFill>
              </a:rPr>
              <a:t>servetin</a:t>
            </a:r>
            <a:r>
              <a:rPr lang="fi-FI" altLang="fi-FI" sz="1800" dirty="0" smtClean="0">
                <a:solidFill>
                  <a:srgbClr val="3C09F5"/>
                </a:solidFill>
              </a:rPr>
              <a:t>, koska se ei sotke annospainoja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i-FI" altLang="fi-FI" sz="1800" dirty="0" smtClean="0">
                <a:solidFill>
                  <a:srgbClr val="3C09F5"/>
                </a:solidFill>
              </a:rPr>
              <a:t> </a:t>
            </a:r>
            <a:endParaRPr lang="fi-FI" altLang="fi-FI" sz="1800" dirty="0">
              <a:solidFill>
                <a:srgbClr val="3C09F5"/>
              </a:solidFill>
            </a:endParaRPr>
          </a:p>
        </p:txBody>
      </p:sp>
      <p:grpSp>
        <p:nvGrpSpPr>
          <p:cNvPr id="22543" name="Group 15"/>
          <p:cNvGrpSpPr>
            <a:grpSpLocks/>
          </p:cNvGrpSpPr>
          <p:nvPr/>
        </p:nvGrpSpPr>
        <p:grpSpPr bwMode="auto">
          <a:xfrm>
            <a:off x="1192213" y="4375150"/>
            <a:ext cx="6804025" cy="2095500"/>
            <a:chOff x="751" y="2756"/>
            <a:chExt cx="4286" cy="1320"/>
          </a:xfrm>
        </p:grpSpPr>
        <p:sp>
          <p:nvSpPr>
            <p:cNvPr id="22532" name="Rectangle 4"/>
            <p:cNvSpPr>
              <a:spLocks noChangeArrowheads="1"/>
            </p:cNvSpPr>
            <p:nvPr/>
          </p:nvSpPr>
          <p:spPr bwMode="auto">
            <a:xfrm>
              <a:off x="768" y="3028"/>
              <a:ext cx="4265" cy="91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2533" name="Line 5"/>
            <p:cNvSpPr>
              <a:spLocks noChangeShapeType="1"/>
            </p:cNvSpPr>
            <p:nvPr/>
          </p:nvSpPr>
          <p:spPr bwMode="auto">
            <a:xfrm>
              <a:off x="764" y="3418"/>
              <a:ext cx="42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/>
          </p:nvSpPr>
          <p:spPr bwMode="auto">
            <a:xfrm>
              <a:off x="751" y="3033"/>
              <a:ext cx="3900" cy="4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1800" dirty="0">
                  <a:solidFill>
                    <a:schemeClr val="bg2"/>
                  </a:solidFill>
                  <a:latin typeface="+mn-lt"/>
                </a:rPr>
                <a:t>Annos-    Annos-          KP              TUOTE             </a:t>
              </a:r>
              <a:r>
                <a:rPr lang="fi-FI" altLang="fi-FI" sz="1800" dirty="0" smtClean="0">
                  <a:solidFill>
                    <a:schemeClr val="bg2"/>
                  </a:solidFill>
                  <a:latin typeface="+mn-lt"/>
                </a:rPr>
                <a:t>              </a:t>
              </a:r>
              <a:r>
                <a:rPr lang="fi-FI" altLang="fi-FI" sz="1800" dirty="0">
                  <a:solidFill>
                    <a:schemeClr val="bg2"/>
                  </a:solidFill>
                  <a:latin typeface="+mn-lt"/>
                </a:rPr>
                <a:t>KH        </a:t>
              </a:r>
              <a:r>
                <a:rPr lang="fi-FI" altLang="fi-FI" sz="1800" dirty="0" smtClean="0">
                  <a:solidFill>
                    <a:schemeClr val="bg2"/>
                  </a:solidFill>
                  <a:latin typeface="+mn-lt"/>
                </a:rPr>
                <a:t>AH</a:t>
              </a:r>
              <a:endParaRPr lang="fi-FI" altLang="fi-FI" sz="1800" dirty="0">
                <a:solidFill>
                  <a:schemeClr val="bg2"/>
                </a:solidFill>
                <a:latin typeface="+mn-lt"/>
              </a:endParaRPr>
            </a:p>
            <a:p>
              <a:r>
                <a:rPr lang="fi-FI" altLang="fi-FI" sz="1800" dirty="0">
                  <a:solidFill>
                    <a:schemeClr val="bg2"/>
                  </a:solidFill>
                  <a:latin typeface="+mn-lt"/>
                </a:rPr>
                <a:t>määrä      koko</a:t>
              </a:r>
            </a:p>
          </p:txBody>
        </p:sp>
        <p:sp>
          <p:nvSpPr>
            <p:cNvPr id="22535" name="Line 7"/>
            <p:cNvSpPr>
              <a:spLocks noChangeShapeType="1"/>
            </p:cNvSpPr>
            <p:nvPr/>
          </p:nvSpPr>
          <p:spPr bwMode="auto">
            <a:xfrm>
              <a:off x="4376" y="3024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2536" name="Line 8"/>
            <p:cNvSpPr>
              <a:spLocks noChangeShapeType="1"/>
            </p:cNvSpPr>
            <p:nvPr/>
          </p:nvSpPr>
          <p:spPr bwMode="auto">
            <a:xfrm>
              <a:off x="1249" y="3024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>
              <a:off x="2458" y="3024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2538" name="Line 10"/>
            <p:cNvSpPr>
              <a:spLocks noChangeShapeType="1"/>
            </p:cNvSpPr>
            <p:nvPr/>
          </p:nvSpPr>
          <p:spPr bwMode="auto">
            <a:xfrm>
              <a:off x="1973" y="3024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2539" name="Line 11"/>
            <p:cNvSpPr>
              <a:spLocks noChangeShapeType="1"/>
            </p:cNvSpPr>
            <p:nvPr/>
          </p:nvSpPr>
          <p:spPr bwMode="auto">
            <a:xfrm>
              <a:off x="3848" y="3024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/>
          </p:nvSpPr>
          <p:spPr bwMode="auto">
            <a:xfrm>
              <a:off x="4380" y="3950"/>
              <a:ext cx="653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/>
          </p:nvSpPr>
          <p:spPr bwMode="auto">
            <a:xfrm>
              <a:off x="807" y="2756"/>
              <a:ext cx="744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2000" b="1" i="1">
                  <a:latin typeface="+mn-lt"/>
                </a:rPr>
                <a:t>Lisäkkeet</a:t>
              </a:r>
            </a:p>
          </p:txBody>
        </p:sp>
        <p:sp>
          <p:nvSpPr>
            <p:cNvPr id="22542" name="Rectangle 14"/>
            <p:cNvSpPr>
              <a:spLocks noChangeArrowheads="1"/>
            </p:cNvSpPr>
            <p:nvPr/>
          </p:nvSpPr>
          <p:spPr bwMode="auto">
            <a:xfrm>
              <a:off x="759" y="3442"/>
              <a:ext cx="34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1800" dirty="0">
                  <a:latin typeface="+mn-lt"/>
                </a:rPr>
                <a:t>  	</a:t>
              </a:r>
              <a:r>
                <a:rPr lang="fi-FI" altLang="fi-FI" sz="1800" dirty="0" smtClean="0">
                  <a:latin typeface="+mn-lt"/>
                </a:rPr>
                <a:t>0,030</a:t>
              </a:r>
              <a:r>
                <a:rPr lang="fi-FI" altLang="fi-FI" sz="1800" dirty="0">
                  <a:latin typeface="+mn-lt"/>
                </a:rPr>
                <a:t>		   Kermavaahto	</a:t>
              </a:r>
              <a:r>
                <a:rPr lang="fi-FI" altLang="fi-FI" sz="1800" dirty="0" smtClean="0">
                  <a:latin typeface="+mn-lt"/>
                </a:rPr>
                <a:t>      6,50</a:t>
              </a:r>
              <a:endParaRPr lang="fi-FI" altLang="fi-FI" sz="1800" dirty="0">
                <a:latin typeface="+mn-lt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rgbClr val="FC0128"/>
                </a:solidFill>
                <a:latin typeface="+mn-lt"/>
              </a:rPr>
              <a:t>Annoskortti  / Lisäkkeet</a:t>
            </a:r>
          </a:p>
        </p:txBody>
      </p:sp>
      <p:grpSp>
        <p:nvGrpSpPr>
          <p:cNvPr id="23566" name="Group 14"/>
          <p:cNvGrpSpPr>
            <a:grpSpLocks/>
          </p:cNvGrpSpPr>
          <p:nvPr/>
        </p:nvGrpSpPr>
        <p:grpSpPr bwMode="auto">
          <a:xfrm>
            <a:off x="1212851" y="1860550"/>
            <a:ext cx="6783388" cy="2095500"/>
            <a:chOff x="764" y="1172"/>
            <a:chExt cx="4273" cy="1320"/>
          </a:xfrm>
        </p:grpSpPr>
        <p:sp>
          <p:nvSpPr>
            <p:cNvPr id="23555" name="Rectangle 3"/>
            <p:cNvSpPr>
              <a:spLocks noChangeArrowheads="1"/>
            </p:cNvSpPr>
            <p:nvPr/>
          </p:nvSpPr>
          <p:spPr bwMode="auto">
            <a:xfrm>
              <a:off x="768" y="1444"/>
              <a:ext cx="4265" cy="91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3556" name="Line 4"/>
            <p:cNvSpPr>
              <a:spLocks noChangeShapeType="1"/>
            </p:cNvSpPr>
            <p:nvPr/>
          </p:nvSpPr>
          <p:spPr bwMode="auto">
            <a:xfrm>
              <a:off x="764" y="1834"/>
              <a:ext cx="42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>
              <a:off x="4376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1249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2458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1973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3848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3563" name="Rectangle 11"/>
            <p:cNvSpPr>
              <a:spLocks noChangeArrowheads="1"/>
            </p:cNvSpPr>
            <p:nvPr/>
          </p:nvSpPr>
          <p:spPr bwMode="auto">
            <a:xfrm>
              <a:off x="4380" y="2366"/>
              <a:ext cx="653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807" y="1172"/>
              <a:ext cx="744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2000" b="1" i="1">
                  <a:latin typeface="+mn-lt"/>
                </a:rPr>
                <a:t>Lisäkkeet</a:t>
              </a:r>
            </a:p>
          </p:txBody>
        </p:sp>
      </p:grp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192213" y="2300288"/>
            <a:ext cx="6296025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>
                <a:solidFill>
                  <a:schemeClr val="bg2"/>
                </a:solidFill>
                <a:latin typeface="+mn-lt"/>
              </a:rPr>
              <a:t>Annos-    Annos-          KP              TUOTE                 </a:t>
            </a:r>
            <a:r>
              <a:rPr lang="fi-FI" altLang="fi-FI" sz="1800" dirty="0" smtClean="0">
                <a:solidFill>
                  <a:schemeClr val="bg2"/>
                </a:solidFill>
                <a:latin typeface="+mn-lt"/>
              </a:rPr>
              <a:t>           </a:t>
            </a:r>
            <a:r>
              <a:rPr lang="fi-FI" altLang="fi-FI" sz="1800" dirty="0">
                <a:solidFill>
                  <a:schemeClr val="bg2"/>
                </a:solidFill>
                <a:latin typeface="+mn-lt"/>
              </a:rPr>
              <a:t>KH        </a:t>
            </a:r>
            <a:r>
              <a:rPr lang="fi-FI" altLang="fi-FI" sz="1800" dirty="0" smtClean="0">
                <a:solidFill>
                  <a:schemeClr val="bg2"/>
                </a:solidFill>
                <a:latin typeface="+mn-lt"/>
              </a:rPr>
              <a:t>AH</a:t>
            </a:r>
            <a:endParaRPr lang="fi-FI" altLang="fi-FI" sz="1800" dirty="0">
              <a:solidFill>
                <a:schemeClr val="bg2"/>
              </a:solidFill>
              <a:latin typeface="+mn-lt"/>
            </a:endParaRPr>
          </a:p>
          <a:p>
            <a:r>
              <a:rPr lang="fi-FI" altLang="fi-FI" sz="1800" dirty="0">
                <a:solidFill>
                  <a:schemeClr val="bg2"/>
                </a:solidFill>
                <a:latin typeface="+mn-lt"/>
              </a:rPr>
              <a:t>määrä      koko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281114" y="2992036"/>
            <a:ext cx="5526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>
                <a:latin typeface="+mn-lt"/>
              </a:rPr>
              <a:t>  	</a:t>
            </a:r>
            <a:r>
              <a:rPr lang="fi-FI" altLang="fi-FI" sz="1800" dirty="0" smtClean="0">
                <a:latin typeface="+mn-lt"/>
              </a:rPr>
              <a:t>0,030</a:t>
            </a:r>
            <a:r>
              <a:rPr lang="fi-FI" altLang="fi-FI" sz="1800" dirty="0">
                <a:latin typeface="+mn-lt"/>
              </a:rPr>
              <a:t>		   Kermavaahto	</a:t>
            </a:r>
            <a:r>
              <a:rPr lang="fi-FI" altLang="fi-FI" sz="1800" dirty="0" smtClean="0">
                <a:latin typeface="+mn-lt"/>
              </a:rPr>
              <a:t>      6,50</a:t>
            </a:r>
            <a:endParaRPr lang="fi-FI" altLang="fi-FI" sz="18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rgbClr val="FC0128"/>
                </a:solidFill>
                <a:latin typeface="+mn-lt"/>
              </a:rPr>
              <a:t>Annoskortti  / Lisäkkeet</a:t>
            </a:r>
          </a:p>
        </p:txBody>
      </p:sp>
      <p:grpSp>
        <p:nvGrpSpPr>
          <p:cNvPr id="25614" name="Group 14"/>
          <p:cNvGrpSpPr>
            <a:grpSpLocks/>
          </p:cNvGrpSpPr>
          <p:nvPr/>
        </p:nvGrpSpPr>
        <p:grpSpPr bwMode="auto">
          <a:xfrm>
            <a:off x="1204913" y="1860550"/>
            <a:ext cx="6791325" cy="2095500"/>
            <a:chOff x="759" y="1172"/>
            <a:chExt cx="4278" cy="1320"/>
          </a:xfrm>
        </p:grpSpPr>
        <p:sp>
          <p:nvSpPr>
            <p:cNvPr id="25603" name="Rectangle 3"/>
            <p:cNvSpPr>
              <a:spLocks noChangeArrowheads="1"/>
            </p:cNvSpPr>
            <p:nvPr/>
          </p:nvSpPr>
          <p:spPr bwMode="auto">
            <a:xfrm>
              <a:off x="768" y="1444"/>
              <a:ext cx="4265" cy="91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5604" name="Line 4"/>
            <p:cNvSpPr>
              <a:spLocks noChangeShapeType="1"/>
            </p:cNvSpPr>
            <p:nvPr/>
          </p:nvSpPr>
          <p:spPr bwMode="auto">
            <a:xfrm>
              <a:off x="764" y="1834"/>
              <a:ext cx="42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5606" name="Line 6"/>
            <p:cNvSpPr>
              <a:spLocks noChangeShapeType="1"/>
            </p:cNvSpPr>
            <p:nvPr/>
          </p:nvSpPr>
          <p:spPr bwMode="auto">
            <a:xfrm>
              <a:off x="4376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5607" name="Line 7"/>
            <p:cNvSpPr>
              <a:spLocks noChangeShapeType="1"/>
            </p:cNvSpPr>
            <p:nvPr/>
          </p:nvSpPr>
          <p:spPr bwMode="auto">
            <a:xfrm>
              <a:off x="1249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5608" name="Line 8"/>
            <p:cNvSpPr>
              <a:spLocks noChangeShapeType="1"/>
            </p:cNvSpPr>
            <p:nvPr/>
          </p:nvSpPr>
          <p:spPr bwMode="auto">
            <a:xfrm>
              <a:off x="2458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5609" name="Line 9"/>
            <p:cNvSpPr>
              <a:spLocks noChangeShapeType="1"/>
            </p:cNvSpPr>
            <p:nvPr/>
          </p:nvSpPr>
          <p:spPr bwMode="auto">
            <a:xfrm>
              <a:off x="1973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5610" name="Line 10"/>
            <p:cNvSpPr>
              <a:spLocks noChangeShapeType="1"/>
            </p:cNvSpPr>
            <p:nvPr/>
          </p:nvSpPr>
          <p:spPr bwMode="auto">
            <a:xfrm>
              <a:off x="3848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auto">
            <a:xfrm>
              <a:off x="4380" y="2366"/>
              <a:ext cx="653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5612" name="Rectangle 12"/>
            <p:cNvSpPr>
              <a:spLocks noChangeArrowheads="1"/>
            </p:cNvSpPr>
            <p:nvPr/>
          </p:nvSpPr>
          <p:spPr bwMode="auto">
            <a:xfrm>
              <a:off x="807" y="1172"/>
              <a:ext cx="744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2000" b="1" i="1">
                  <a:latin typeface="+mn-lt"/>
                </a:rPr>
                <a:t>Lisäkkeet</a:t>
              </a:r>
            </a:p>
          </p:txBody>
        </p:sp>
        <p:sp>
          <p:nvSpPr>
            <p:cNvPr id="25613" name="Rectangle 13"/>
            <p:cNvSpPr>
              <a:spLocks noChangeArrowheads="1"/>
            </p:cNvSpPr>
            <p:nvPr/>
          </p:nvSpPr>
          <p:spPr bwMode="auto">
            <a:xfrm>
              <a:off x="759" y="1858"/>
              <a:ext cx="35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1800" dirty="0">
                  <a:solidFill>
                    <a:srgbClr val="FAFD00"/>
                  </a:solidFill>
                  <a:latin typeface="+mn-lt"/>
                </a:rPr>
                <a:t>   </a:t>
              </a:r>
              <a:r>
                <a:rPr lang="fi-FI" altLang="fi-FI" sz="1800" b="1" dirty="0">
                  <a:solidFill>
                    <a:srgbClr val="FAFD00"/>
                  </a:solidFill>
                  <a:latin typeface="+mn-lt"/>
                </a:rPr>
                <a:t>48</a:t>
              </a:r>
              <a:r>
                <a:rPr lang="fi-FI" altLang="fi-FI" sz="1800" dirty="0">
                  <a:latin typeface="+mn-lt"/>
                </a:rPr>
                <a:t>	</a:t>
              </a:r>
              <a:r>
                <a:rPr lang="fi-FI" altLang="fi-FI" sz="1800" dirty="0" smtClean="0">
                  <a:latin typeface="+mn-lt"/>
                </a:rPr>
                <a:t>0,030</a:t>
              </a:r>
              <a:r>
                <a:rPr lang="fi-FI" altLang="fi-FI" sz="1800" dirty="0">
                  <a:latin typeface="+mn-lt"/>
                </a:rPr>
                <a:t>		   Kermavaahto	         </a:t>
              </a:r>
              <a:r>
                <a:rPr lang="fi-FI" altLang="fi-FI" sz="1800" dirty="0" smtClean="0">
                  <a:latin typeface="+mn-lt"/>
                </a:rPr>
                <a:t>6,50</a:t>
              </a:r>
              <a:endParaRPr lang="fi-FI" altLang="fi-FI" sz="1800" dirty="0">
                <a:latin typeface="+mn-lt"/>
              </a:endParaRPr>
            </a:p>
          </p:txBody>
        </p:sp>
      </p:grp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4629150" y="1509713"/>
            <a:ext cx="2952732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 dirty="0">
                <a:solidFill>
                  <a:srgbClr val="3C09F5"/>
                </a:solidFill>
                <a:latin typeface="+mn-lt"/>
              </a:rPr>
              <a:t>     Annosmäärä:  48 kpl</a:t>
            </a:r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	</a:t>
            </a:r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1600200" y="3352800"/>
            <a:ext cx="2286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442913" y="4375150"/>
            <a:ext cx="2418484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>
                <a:latin typeface="+mn-lt"/>
              </a:rPr>
              <a:t>Annosmäärä saadaan</a:t>
            </a:r>
          </a:p>
          <a:p>
            <a:r>
              <a:rPr lang="fi-FI" altLang="fi-FI" sz="2000">
                <a:latin typeface="+mn-lt"/>
              </a:rPr>
              <a:t>pääruoan mukaan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1192213" y="2300288"/>
            <a:ext cx="6296025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>
                <a:solidFill>
                  <a:schemeClr val="bg2"/>
                </a:solidFill>
                <a:latin typeface="+mn-lt"/>
              </a:rPr>
              <a:t>Annos-    Annos-          KP              TUOTE                 </a:t>
            </a:r>
            <a:r>
              <a:rPr lang="fi-FI" altLang="fi-FI" sz="1800" dirty="0" smtClean="0">
                <a:solidFill>
                  <a:schemeClr val="bg2"/>
                </a:solidFill>
                <a:latin typeface="+mn-lt"/>
              </a:rPr>
              <a:t>           </a:t>
            </a:r>
            <a:r>
              <a:rPr lang="fi-FI" altLang="fi-FI" sz="1800" dirty="0">
                <a:solidFill>
                  <a:schemeClr val="bg2"/>
                </a:solidFill>
                <a:latin typeface="+mn-lt"/>
              </a:rPr>
              <a:t>KH        </a:t>
            </a:r>
            <a:r>
              <a:rPr lang="fi-FI" altLang="fi-FI" sz="1800" dirty="0" smtClean="0">
                <a:solidFill>
                  <a:schemeClr val="bg2"/>
                </a:solidFill>
                <a:latin typeface="+mn-lt"/>
              </a:rPr>
              <a:t>AH</a:t>
            </a:r>
            <a:endParaRPr lang="fi-FI" altLang="fi-FI" sz="1800" dirty="0">
              <a:solidFill>
                <a:schemeClr val="bg2"/>
              </a:solidFill>
              <a:latin typeface="+mn-lt"/>
            </a:endParaRPr>
          </a:p>
          <a:p>
            <a:r>
              <a:rPr lang="fi-FI" altLang="fi-FI" sz="1800" dirty="0">
                <a:solidFill>
                  <a:schemeClr val="bg2"/>
                </a:solidFill>
                <a:latin typeface="+mn-lt"/>
              </a:rPr>
              <a:t>määrä      koko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rgbClr val="FC0128"/>
                </a:solidFill>
                <a:latin typeface="+mn-lt"/>
              </a:rPr>
              <a:t>Annoskortti  / Lisäkkeet</a:t>
            </a:r>
          </a:p>
        </p:txBody>
      </p:sp>
      <p:grpSp>
        <p:nvGrpSpPr>
          <p:cNvPr id="26638" name="Group 14"/>
          <p:cNvGrpSpPr>
            <a:grpSpLocks/>
          </p:cNvGrpSpPr>
          <p:nvPr/>
        </p:nvGrpSpPr>
        <p:grpSpPr bwMode="auto">
          <a:xfrm>
            <a:off x="1204913" y="1860550"/>
            <a:ext cx="6791325" cy="2095500"/>
            <a:chOff x="759" y="1172"/>
            <a:chExt cx="4278" cy="1320"/>
          </a:xfrm>
        </p:grpSpPr>
        <p:sp>
          <p:nvSpPr>
            <p:cNvPr id="26627" name="Rectangle 3"/>
            <p:cNvSpPr>
              <a:spLocks noChangeArrowheads="1"/>
            </p:cNvSpPr>
            <p:nvPr/>
          </p:nvSpPr>
          <p:spPr bwMode="auto">
            <a:xfrm>
              <a:off x="768" y="1444"/>
              <a:ext cx="4265" cy="91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6628" name="Line 4"/>
            <p:cNvSpPr>
              <a:spLocks noChangeShapeType="1"/>
            </p:cNvSpPr>
            <p:nvPr/>
          </p:nvSpPr>
          <p:spPr bwMode="auto">
            <a:xfrm>
              <a:off x="764" y="1834"/>
              <a:ext cx="42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6630" name="Line 6"/>
            <p:cNvSpPr>
              <a:spLocks noChangeShapeType="1"/>
            </p:cNvSpPr>
            <p:nvPr/>
          </p:nvSpPr>
          <p:spPr bwMode="auto">
            <a:xfrm>
              <a:off x="4376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6631" name="Line 7"/>
            <p:cNvSpPr>
              <a:spLocks noChangeShapeType="1"/>
            </p:cNvSpPr>
            <p:nvPr/>
          </p:nvSpPr>
          <p:spPr bwMode="auto">
            <a:xfrm>
              <a:off x="1249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6632" name="Line 8"/>
            <p:cNvSpPr>
              <a:spLocks noChangeShapeType="1"/>
            </p:cNvSpPr>
            <p:nvPr/>
          </p:nvSpPr>
          <p:spPr bwMode="auto">
            <a:xfrm>
              <a:off x="2458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6633" name="Line 9"/>
            <p:cNvSpPr>
              <a:spLocks noChangeShapeType="1"/>
            </p:cNvSpPr>
            <p:nvPr/>
          </p:nvSpPr>
          <p:spPr bwMode="auto">
            <a:xfrm>
              <a:off x="1973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6634" name="Line 10"/>
            <p:cNvSpPr>
              <a:spLocks noChangeShapeType="1"/>
            </p:cNvSpPr>
            <p:nvPr/>
          </p:nvSpPr>
          <p:spPr bwMode="auto">
            <a:xfrm>
              <a:off x="3848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6635" name="Rectangle 11"/>
            <p:cNvSpPr>
              <a:spLocks noChangeArrowheads="1"/>
            </p:cNvSpPr>
            <p:nvPr/>
          </p:nvSpPr>
          <p:spPr bwMode="auto">
            <a:xfrm>
              <a:off x="4380" y="2366"/>
              <a:ext cx="653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6636" name="Rectangle 12"/>
            <p:cNvSpPr>
              <a:spLocks noChangeArrowheads="1"/>
            </p:cNvSpPr>
            <p:nvPr/>
          </p:nvSpPr>
          <p:spPr bwMode="auto">
            <a:xfrm>
              <a:off x="807" y="1172"/>
              <a:ext cx="744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2000" b="1" i="1">
                  <a:latin typeface="+mn-lt"/>
                </a:rPr>
                <a:t>Lisäkkeet</a:t>
              </a:r>
            </a:p>
          </p:txBody>
        </p:sp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759" y="1858"/>
              <a:ext cx="358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1800" dirty="0">
                  <a:solidFill>
                    <a:srgbClr val="FAFD00"/>
                  </a:solidFill>
                  <a:latin typeface="+mn-lt"/>
                </a:rPr>
                <a:t>   </a:t>
              </a:r>
              <a:r>
                <a:rPr lang="fi-FI" altLang="fi-FI" sz="1800" b="1" dirty="0">
                  <a:solidFill>
                    <a:srgbClr val="FAFD00"/>
                  </a:solidFill>
                  <a:latin typeface="+mn-lt"/>
                </a:rPr>
                <a:t>48</a:t>
              </a:r>
              <a:r>
                <a:rPr lang="fi-FI" altLang="fi-FI" sz="1800" dirty="0">
                  <a:latin typeface="+mn-lt"/>
                </a:rPr>
                <a:t>	</a:t>
              </a:r>
              <a:r>
                <a:rPr lang="fi-FI" altLang="fi-FI" sz="1800" dirty="0" smtClean="0">
                  <a:latin typeface="+mn-lt"/>
                </a:rPr>
                <a:t>0,030           </a:t>
              </a:r>
              <a:r>
                <a:rPr lang="fi-FI" altLang="fi-FI" sz="1800" b="1" dirty="0" smtClean="0">
                  <a:solidFill>
                    <a:srgbClr val="FAFD00"/>
                  </a:solidFill>
                  <a:latin typeface="+mn-lt"/>
                </a:rPr>
                <a:t>1,44</a:t>
              </a:r>
              <a:r>
                <a:rPr lang="fi-FI" altLang="fi-FI" sz="1800" dirty="0">
                  <a:latin typeface="+mn-lt"/>
                </a:rPr>
                <a:t>	  Kermavaahto	         </a:t>
              </a:r>
              <a:r>
                <a:rPr lang="fi-FI" altLang="fi-FI" sz="1800" dirty="0" smtClean="0">
                  <a:latin typeface="+mn-lt"/>
                </a:rPr>
                <a:t>6,50</a:t>
              </a:r>
              <a:endParaRPr lang="fi-FI" altLang="fi-FI" sz="1800" dirty="0">
                <a:latin typeface="+mn-lt"/>
              </a:endParaRPr>
            </a:p>
          </p:txBody>
        </p:sp>
      </p:grp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4629150" y="1509713"/>
            <a:ext cx="2952732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 dirty="0">
                <a:solidFill>
                  <a:srgbClr val="3C09F5"/>
                </a:solidFill>
                <a:latin typeface="+mn-lt"/>
              </a:rPr>
              <a:t>     Annosmäärä:  48 kpl</a:t>
            </a:r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	</a:t>
            </a: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>
            <a:off x="1600200" y="3352800"/>
            <a:ext cx="2286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442913" y="4375150"/>
            <a:ext cx="2418484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>
                <a:latin typeface="+mn-lt"/>
              </a:rPr>
              <a:t>Annosmäärä saadaan</a:t>
            </a:r>
          </a:p>
          <a:p>
            <a:r>
              <a:rPr lang="fi-FI" altLang="fi-FI" sz="2000">
                <a:latin typeface="+mn-lt"/>
              </a:rPr>
              <a:t>pääruoan mukaan</a:t>
            </a: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581400" y="3505200"/>
            <a:ext cx="45720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2652713" y="4984750"/>
            <a:ext cx="204311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>
                <a:latin typeface="+mn-lt"/>
              </a:rPr>
              <a:t>Annosmäärä x KP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192213" y="2300288"/>
            <a:ext cx="6296025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>
                <a:solidFill>
                  <a:schemeClr val="bg2"/>
                </a:solidFill>
                <a:latin typeface="+mn-lt"/>
              </a:rPr>
              <a:t>Annos-    Annos-          KP              TUOTE                 </a:t>
            </a:r>
            <a:r>
              <a:rPr lang="fi-FI" altLang="fi-FI" sz="1800" dirty="0" smtClean="0">
                <a:solidFill>
                  <a:schemeClr val="bg2"/>
                </a:solidFill>
                <a:latin typeface="+mn-lt"/>
              </a:rPr>
              <a:t>           </a:t>
            </a:r>
            <a:r>
              <a:rPr lang="fi-FI" altLang="fi-FI" sz="1800" dirty="0">
                <a:solidFill>
                  <a:schemeClr val="bg2"/>
                </a:solidFill>
                <a:latin typeface="+mn-lt"/>
              </a:rPr>
              <a:t>KH        </a:t>
            </a:r>
            <a:r>
              <a:rPr lang="fi-FI" altLang="fi-FI" sz="1800" dirty="0" smtClean="0">
                <a:solidFill>
                  <a:schemeClr val="bg2"/>
                </a:solidFill>
                <a:latin typeface="+mn-lt"/>
              </a:rPr>
              <a:t>AH</a:t>
            </a:r>
            <a:endParaRPr lang="fi-FI" altLang="fi-FI" sz="1800" dirty="0">
              <a:solidFill>
                <a:schemeClr val="bg2"/>
              </a:solidFill>
              <a:latin typeface="+mn-lt"/>
            </a:endParaRPr>
          </a:p>
          <a:p>
            <a:r>
              <a:rPr lang="fi-FI" altLang="fi-FI" sz="1800" dirty="0">
                <a:solidFill>
                  <a:schemeClr val="bg2"/>
                </a:solidFill>
                <a:latin typeface="+mn-lt"/>
              </a:rPr>
              <a:t>määrä      koko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528" y="159222"/>
            <a:ext cx="8229600" cy="1143000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C00000"/>
                </a:solidFill>
              </a:rPr>
              <a:t>Ruokien kustannukset /</a:t>
            </a:r>
            <a:r>
              <a:rPr lang="fi-FI" sz="3100" dirty="0" smtClean="0">
                <a:solidFill>
                  <a:srgbClr val="3C09F5"/>
                </a:solidFill>
              </a:rPr>
              <a:t>painot</a:t>
            </a:r>
            <a:endParaRPr lang="fi-FI" sz="3100" dirty="0">
              <a:solidFill>
                <a:srgbClr val="3C09F5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525963"/>
          </a:xfrm>
        </p:spPr>
        <p:txBody>
          <a:bodyPr>
            <a:normAutofit/>
          </a:bodyPr>
          <a:lstStyle/>
          <a:p>
            <a:r>
              <a:rPr lang="fi-FI" sz="2200" dirty="0" smtClean="0"/>
              <a:t>Esimerkki 1: Kalaa tarvitaan 160 g annokseen yhtä asiakasta kohden. Paljonko tulee kalaa tilata 20 asiakkaalle jos esikäsittelyhävikki on 25%</a:t>
            </a:r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r>
              <a:rPr lang="fi-FI" sz="2200" dirty="0" smtClean="0"/>
              <a:t>Käyttöpaino (KP ) =  20 asiakasta x  0,160 g = </a:t>
            </a:r>
            <a:r>
              <a:rPr lang="fi-FI" sz="2200" b="1" dirty="0" smtClean="0">
                <a:solidFill>
                  <a:srgbClr val="3C09F5"/>
                </a:solidFill>
              </a:rPr>
              <a:t>3,2 g    </a:t>
            </a:r>
            <a:r>
              <a:rPr lang="fi-FI" sz="1400" dirty="0" smtClean="0">
                <a:solidFill>
                  <a:srgbClr val="3C09F5"/>
                </a:solidFill>
              </a:rPr>
              <a:t>puhdistettua kalaa</a:t>
            </a:r>
            <a:endParaRPr lang="fi-FI" sz="1400" dirty="0">
              <a:solidFill>
                <a:srgbClr val="3C09F5"/>
              </a:solidFill>
            </a:endParaRPr>
          </a:p>
        </p:txBody>
      </p:sp>
      <p:sp>
        <p:nvSpPr>
          <p:cNvPr id="4" name="Line 21"/>
          <p:cNvSpPr>
            <a:spLocks noChangeShapeType="1"/>
          </p:cNvSpPr>
          <p:nvPr/>
        </p:nvSpPr>
        <p:spPr bwMode="auto">
          <a:xfrm>
            <a:off x="685800" y="4876800"/>
            <a:ext cx="3657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5" name="Line 22"/>
          <p:cNvSpPr>
            <a:spLocks noChangeShapeType="1"/>
          </p:cNvSpPr>
          <p:nvPr/>
        </p:nvSpPr>
        <p:spPr bwMode="auto">
          <a:xfrm>
            <a:off x="3048000" y="3962400"/>
            <a:ext cx="0" cy="15240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3286324" y="4076700"/>
            <a:ext cx="1001878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100 %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</a:t>
            </a:r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25%</a:t>
            </a:r>
            <a:endParaRPr lang="fi-FI" altLang="fi-FI" sz="26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</a:t>
            </a:r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75 </a:t>
            </a:r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%</a:t>
            </a: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823913" y="4076700"/>
            <a:ext cx="769442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OP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- PH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= KP</a:t>
            </a: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2043113" y="4076700"/>
            <a:ext cx="678072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X</a:t>
            </a:r>
          </a:p>
          <a:p>
            <a:endParaRPr lang="fi-FI" altLang="fi-FI" sz="26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3, 2</a:t>
            </a:r>
            <a:endParaRPr lang="fi-FI" altLang="fi-FI" sz="2600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9" name="Line 26"/>
          <p:cNvSpPr>
            <a:spLocks noChangeShapeType="1"/>
          </p:cNvSpPr>
          <p:nvPr/>
        </p:nvSpPr>
        <p:spPr bwMode="auto">
          <a:xfrm>
            <a:off x="3352800" y="46482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133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rgbClr val="FC0128"/>
                </a:solidFill>
                <a:latin typeface="+mn-lt"/>
              </a:rPr>
              <a:t>Annoskortti  / Lisäkkeet</a:t>
            </a:r>
          </a:p>
        </p:txBody>
      </p:sp>
      <p:grpSp>
        <p:nvGrpSpPr>
          <p:cNvPr id="27662" name="Group 14"/>
          <p:cNvGrpSpPr>
            <a:grpSpLocks/>
          </p:cNvGrpSpPr>
          <p:nvPr/>
        </p:nvGrpSpPr>
        <p:grpSpPr bwMode="auto">
          <a:xfrm>
            <a:off x="1192213" y="1860550"/>
            <a:ext cx="6804025" cy="2095500"/>
            <a:chOff x="751" y="1172"/>
            <a:chExt cx="4286" cy="1320"/>
          </a:xfrm>
        </p:grpSpPr>
        <p:sp>
          <p:nvSpPr>
            <p:cNvPr id="27651" name="Rectangle 3"/>
            <p:cNvSpPr>
              <a:spLocks noChangeArrowheads="1"/>
            </p:cNvSpPr>
            <p:nvPr/>
          </p:nvSpPr>
          <p:spPr bwMode="auto">
            <a:xfrm>
              <a:off x="768" y="1444"/>
              <a:ext cx="4265" cy="91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7652" name="Line 4"/>
            <p:cNvSpPr>
              <a:spLocks noChangeShapeType="1"/>
            </p:cNvSpPr>
            <p:nvPr/>
          </p:nvSpPr>
          <p:spPr bwMode="auto">
            <a:xfrm>
              <a:off x="764" y="1834"/>
              <a:ext cx="427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7653" name="Rectangle 5"/>
            <p:cNvSpPr>
              <a:spLocks noChangeArrowheads="1"/>
            </p:cNvSpPr>
            <p:nvPr/>
          </p:nvSpPr>
          <p:spPr bwMode="auto">
            <a:xfrm>
              <a:off x="751" y="1449"/>
              <a:ext cx="3966" cy="4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1800" dirty="0">
                  <a:solidFill>
                    <a:schemeClr val="bg2"/>
                  </a:solidFill>
                  <a:latin typeface="+mn-lt"/>
                </a:rPr>
                <a:t>Annos-    Annos-          KP              TUOTE                 </a:t>
              </a:r>
              <a:r>
                <a:rPr lang="fi-FI" altLang="fi-FI" sz="1800" dirty="0" smtClean="0">
                  <a:solidFill>
                    <a:schemeClr val="bg2"/>
                  </a:solidFill>
                  <a:latin typeface="+mn-lt"/>
                </a:rPr>
                <a:t>           </a:t>
              </a:r>
              <a:r>
                <a:rPr lang="fi-FI" altLang="fi-FI" sz="1800" dirty="0">
                  <a:solidFill>
                    <a:schemeClr val="bg2"/>
                  </a:solidFill>
                  <a:latin typeface="+mn-lt"/>
                </a:rPr>
                <a:t>KH        </a:t>
              </a:r>
              <a:r>
                <a:rPr lang="fi-FI" altLang="fi-FI" sz="1800" dirty="0" smtClean="0">
                  <a:solidFill>
                    <a:schemeClr val="bg2"/>
                  </a:solidFill>
                  <a:latin typeface="+mn-lt"/>
                </a:rPr>
                <a:t>AH</a:t>
              </a:r>
              <a:endParaRPr lang="fi-FI" altLang="fi-FI" sz="1800" dirty="0">
                <a:solidFill>
                  <a:schemeClr val="bg2"/>
                </a:solidFill>
                <a:latin typeface="+mn-lt"/>
              </a:endParaRPr>
            </a:p>
            <a:p>
              <a:r>
                <a:rPr lang="fi-FI" altLang="fi-FI" sz="1800" dirty="0">
                  <a:solidFill>
                    <a:schemeClr val="bg2"/>
                  </a:solidFill>
                  <a:latin typeface="+mn-lt"/>
                </a:rPr>
                <a:t>määrä      koko</a:t>
              </a:r>
            </a:p>
          </p:txBody>
        </p:sp>
        <p:sp>
          <p:nvSpPr>
            <p:cNvPr id="27654" name="Line 6"/>
            <p:cNvSpPr>
              <a:spLocks noChangeShapeType="1"/>
            </p:cNvSpPr>
            <p:nvPr/>
          </p:nvSpPr>
          <p:spPr bwMode="auto">
            <a:xfrm>
              <a:off x="4376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7655" name="Line 7"/>
            <p:cNvSpPr>
              <a:spLocks noChangeShapeType="1"/>
            </p:cNvSpPr>
            <p:nvPr/>
          </p:nvSpPr>
          <p:spPr bwMode="auto">
            <a:xfrm>
              <a:off x="1249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7656" name="Line 8"/>
            <p:cNvSpPr>
              <a:spLocks noChangeShapeType="1"/>
            </p:cNvSpPr>
            <p:nvPr/>
          </p:nvSpPr>
          <p:spPr bwMode="auto">
            <a:xfrm>
              <a:off x="2458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7657" name="Line 9"/>
            <p:cNvSpPr>
              <a:spLocks noChangeShapeType="1"/>
            </p:cNvSpPr>
            <p:nvPr/>
          </p:nvSpPr>
          <p:spPr bwMode="auto">
            <a:xfrm>
              <a:off x="1973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7658" name="Line 10"/>
            <p:cNvSpPr>
              <a:spLocks noChangeShapeType="1"/>
            </p:cNvSpPr>
            <p:nvPr/>
          </p:nvSpPr>
          <p:spPr bwMode="auto">
            <a:xfrm>
              <a:off x="3848" y="144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7659" name="Rectangle 11"/>
            <p:cNvSpPr>
              <a:spLocks noChangeArrowheads="1"/>
            </p:cNvSpPr>
            <p:nvPr/>
          </p:nvSpPr>
          <p:spPr bwMode="auto">
            <a:xfrm>
              <a:off x="4380" y="2366"/>
              <a:ext cx="653" cy="12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7660" name="Rectangle 12"/>
            <p:cNvSpPr>
              <a:spLocks noChangeArrowheads="1"/>
            </p:cNvSpPr>
            <p:nvPr/>
          </p:nvSpPr>
          <p:spPr bwMode="auto">
            <a:xfrm>
              <a:off x="807" y="1172"/>
              <a:ext cx="744" cy="2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2000" b="1" i="1">
                  <a:latin typeface="+mn-lt"/>
                </a:rPr>
                <a:t>Lisäkkeet</a:t>
              </a:r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auto">
            <a:xfrm>
              <a:off x="759" y="1858"/>
              <a:ext cx="413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sz="1800" dirty="0">
                  <a:solidFill>
                    <a:srgbClr val="FAFD00"/>
                  </a:solidFill>
                  <a:latin typeface="+mn-lt"/>
                </a:rPr>
                <a:t>   </a:t>
              </a:r>
              <a:r>
                <a:rPr lang="fi-FI" altLang="fi-FI" sz="1800" b="1" dirty="0">
                  <a:solidFill>
                    <a:srgbClr val="FAFD00"/>
                  </a:solidFill>
                  <a:latin typeface="+mn-lt"/>
                </a:rPr>
                <a:t>48</a:t>
              </a:r>
              <a:r>
                <a:rPr lang="fi-FI" altLang="fi-FI" sz="1800" dirty="0">
                  <a:latin typeface="+mn-lt"/>
                </a:rPr>
                <a:t>	</a:t>
              </a:r>
              <a:r>
                <a:rPr lang="fi-FI" altLang="fi-FI" sz="1800" dirty="0" smtClean="0">
                  <a:latin typeface="+mn-lt"/>
                </a:rPr>
                <a:t>0,030           </a:t>
              </a:r>
              <a:r>
                <a:rPr lang="fi-FI" altLang="fi-FI" sz="1800" b="1" dirty="0" smtClean="0">
                  <a:solidFill>
                    <a:srgbClr val="FAFD00"/>
                  </a:solidFill>
                  <a:latin typeface="+mn-lt"/>
                </a:rPr>
                <a:t>1,44</a:t>
              </a:r>
              <a:r>
                <a:rPr lang="fi-FI" altLang="fi-FI" sz="1800" dirty="0">
                  <a:latin typeface="+mn-lt"/>
                </a:rPr>
                <a:t>	  Kermavaahto	         </a:t>
              </a:r>
              <a:r>
                <a:rPr lang="fi-FI" altLang="fi-FI" sz="1800" dirty="0" smtClean="0">
                  <a:latin typeface="+mn-lt"/>
                </a:rPr>
                <a:t>6,50</a:t>
              </a:r>
              <a:r>
                <a:rPr lang="fi-FI" altLang="fi-FI" sz="1800" dirty="0">
                  <a:latin typeface="+mn-lt"/>
                </a:rPr>
                <a:t>	        </a:t>
              </a:r>
              <a:r>
                <a:rPr lang="fi-FI" altLang="fi-FI" sz="1800" b="1" dirty="0" smtClean="0">
                  <a:solidFill>
                    <a:srgbClr val="FAFD00"/>
                  </a:solidFill>
                  <a:latin typeface="+mn-lt"/>
                </a:rPr>
                <a:t>9,36</a:t>
              </a:r>
              <a:endParaRPr lang="fi-FI" altLang="fi-FI" sz="1800" b="1" dirty="0">
                <a:solidFill>
                  <a:srgbClr val="FAFD00"/>
                </a:solidFill>
                <a:latin typeface="+mn-lt"/>
              </a:endParaRPr>
            </a:p>
          </p:txBody>
        </p:sp>
      </p:grp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4629150" y="1509713"/>
            <a:ext cx="2952732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 dirty="0">
                <a:solidFill>
                  <a:srgbClr val="3C09F5"/>
                </a:solidFill>
                <a:latin typeface="+mn-lt"/>
              </a:rPr>
              <a:t>     Annosmäärä:  48 kpl</a:t>
            </a:r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	</a:t>
            </a:r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1600200" y="3352800"/>
            <a:ext cx="228600" cy="9906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442913" y="4375150"/>
            <a:ext cx="2418484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>
                <a:latin typeface="+mn-lt"/>
              </a:rPr>
              <a:t>Annosmäärä saadaan</a:t>
            </a:r>
          </a:p>
          <a:p>
            <a:r>
              <a:rPr lang="fi-FI" altLang="fi-FI" sz="2000">
                <a:latin typeface="+mn-lt"/>
              </a:rPr>
              <a:t>pääruoan mukaan</a:t>
            </a: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3581400" y="3505200"/>
            <a:ext cx="457200" cy="14478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2652713" y="4984750"/>
            <a:ext cx="2043112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>
                <a:latin typeface="+mn-lt"/>
              </a:rPr>
              <a:t>Annosmäärä x KP</a:t>
            </a:r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7467600" y="3429000"/>
            <a:ext cx="228600" cy="9906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7300913" y="4603750"/>
            <a:ext cx="968215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>
                <a:latin typeface="+mn-lt"/>
              </a:rPr>
              <a:t>KP x KH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chemeClr val="folHlink"/>
                </a:solidFill>
                <a:latin typeface="+mn-lt"/>
              </a:rPr>
              <a:t>Annoskortti  / </a:t>
            </a:r>
            <a:r>
              <a:rPr lang="fi-FI" altLang="fi-FI" sz="3000">
                <a:solidFill>
                  <a:schemeClr val="folHlink"/>
                </a:solidFill>
                <a:latin typeface="+mn-lt"/>
              </a:rPr>
              <a:t>Ainehinta ja Myyntihinta</a:t>
            </a:r>
          </a:p>
        </p:txBody>
      </p:sp>
      <p:grpSp>
        <p:nvGrpSpPr>
          <p:cNvPr id="28710" name="Group 38"/>
          <p:cNvGrpSpPr>
            <a:grpSpLocks/>
          </p:cNvGrpSpPr>
          <p:nvPr/>
        </p:nvGrpSpPr>
        <p:grpSpPr bwMode="auto">
          <a:xfrm>
            <a:off x="795338" y="2133600"/>
            <a:ext cx="5300663" cy="4283076"/>
            <a:chOff x="501" y="1344"/>
            <a:chExt cx="3339" cy="2698"/>
          </a:xfrm>
        </p:grpSpPr>
        <p:sp>
          <p:nvSpPr>
            <p:cNvPr id="28675" name="Rectangle 3"/>
            <p:cNvSpPr>
              <a:spLocks noChangeArrowheads="1"/>
            </p:cNvSpPr>
            <p:nvPr/>
          </p:nvSpPr>
          <p:spPr bwMode="auto">
            <a:xfrm>
              <a:off x="530" y="3124"/>
              <a:ext cx="3275" cy="71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676" name="Line 4"/>
            <p:cNvSpPr>
              <a:spLocks noChangeShapeType="1"/>
            </p:cNvSpPr>
            <p:nvPr/>
          </p:nvSpPr>
          <p:spPr bwMode="auto">
            <a:xfrm>
              <a:off x="526" y="3514"/>
              <a:ext cx="32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677" name="Rectangle 5"/>
            <p:cNvSpPr>
              <a:spLocks noChangeArrowheads="1"/>
            </p:cNvSpPr>
            <p:nvPr/>
          </p:nvSpPr>
          <p:spPr bwMode="auto">
            <a:xfrm>
              <a:off x="503" y="3158"/>
              <a:ext cx="3214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dirty="0">
                  <a:solidFill>
                    <a:schemeClr val="bg2"/>
                  </a:solidFill>
                  <a:latin typeface="+mn-lt"/>
                </a:rPr>
                <a:t>Annos-    Annos-          KP              TUOTE                  </a:t>
              </a:r>
              <a:r>
                <a:rPr lang="fi-FI" altLang="fi-FI" dirty="0" smtClean="0">
                  <a:solidFill>
                    <a:schemeClr val="bg2"/>
                  </a:solidFill>
                  <a:latin typeface="+mn-lt"/>
                </a:rPr>
                <a:t>        KH            AH</a:t>
              </a:r>
              <a:endParaRPr lang="fi-FI" altLang="fi-FI" dirty="0">
                <a:solidFill>
                  <a:schemeClr val="bg2"/>
                </a:solidFill>
                <a:latin typeface="+mn-lt"/>
              </a:endParaRPr>
            </a:p>
            <a:p>
              <a:r>
                <a:rPr lang="fi-FI" altLang="fi-FI" dirty="0">
                  <a:solidFill>
                    <a:schemeClr val="bg2"/>
                  </a:solidFill>
                  <a:latin typeface="+mn-lt"/>
                </a:rPr>
                <a:t>määrä      koko</a:t>
              </a:r>
            </a:p>
          </p:txBody>
        </p:sp>
        <p:sp>
          <p:nvSpPr>
            <p:cNvPr id="28678" name="Line 6"/>
            <p:cNvSpPr>
              <a:spLocks noChangeShapeType="1"/>
            </p:cNvSpPr>
            <p:nvPr/>
          </p:nvSpPr>
          <p:spPr bwMode="auto">
            <a:xfrm>
              <a:off x="3302" y="312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679" name="Line 7"/>
            <p:cNvSpPr>
              <a:spLocks noChangeShapeType="1"/>
            </p:cNvSpPr>
            <p:nvPr/>
          </p:nvSpPr>
          <p:spPr bwMode="auto">
            <a:xfrm>
              <a:off x="912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680" name="Line 8"/>
            <p:cNvSpPr>
              <a:spLocks noChangeShapeType="1"/>
            </p:cNvSpPr>
            <p:nvPr/>
          </p:nvSpPr>
          <p:spPr bwMode="auto">
            <a:xfrm flipH="1">
              <a:off x="1824" y="3120"/>
              <a:ext cx="3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681" name="Line 9"/>
            <p:cNvSpPr>
              <a:spLocks noChangeShapeType="1"/>
            </p:cNvSpPr>
            <p:nvPr/>
          </p:nvSpPr>
          <p:spPr bwMode="auto">
            <a:xfrm>
              <a:off x="1440" y="3120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682" name="Line 10"/>
            <p:cNvSpPr>
              <a:spLocks noChangeShapeType="1"/>
            </p:cNvSpPr>
            <p:nvPr/>
          </p:nvSpPr>
          <p:spPr bwMode="auto">
            <a:xfrm>
              <a:off x="2880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683" name="Rectangle 11"/>
            <p:cNvSpPr>
              <a:spLocks noChangeArrowheads="1"/>
            </p:cNvSpPr>
            <p:nvPr/>
          </p:nvSpPr>
          <p:spPr bwMode="auto">
            <a:xfrm>
              <a:off x="3306" y="3838"/>
              <a:ext cx="499" cy="1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684" name="Rectangle 12"/>
            <p:cNvSpPr>
              <a:spLocks noChangeArrowheads="1"/>
            </p:cNvSpPr>
            <p:nvPr/>
          </p:nvSpPr>
          <p:spPr bwMode="auto">
            <a:xfrm>
              <a:off x="545" y="2896"/>
              <a:ext cx="55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i="1">
                  <a:latin typeface="+mn-lt"/>
                </a:rPr>
                <a:t>Lisäkkeet</a:t>
              </a:r>
            </a:p>
          </p:txBody>
        </p:sp>
        <p:sp>
          <p:nvSpPr>
            <p:cNvPr id="28685" name="Rectangle 13"/>
            <p:cNvSpPr>
              <a:spLocks noChangeArrowheads="1"/>
            </p:cNvSpPr>
            <p:nvPr/>
          </p:nvSpPr>
          <p:spPr bwMode="auto">
            <a:xfrm>
              <a:off x="509" y="3567"/>
              <a:ext cx="326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dirty="0">
                  <a:solidFill>
                    <a:srgbClr val="FAFD00"/>
                  </a:solidFill>
                  <a:latin typeface="+mn-lt"/>
                </a:rPr>
                <a:t>   </a:t>
              </a:r>
              <a:r>
                <a:rPr lang="fi-FI" altLang="fi-FI" b="1" dirty="0">
                  <a:solidFill>
                    <a:srgbClr val="FAFD00"/>
                  </a:solidFill>
                  <a:latin typeface="+mn-lt"/>
                </a:rPr>
                <a:t>48</a:t>
              </a:r>
              <a:r>
                <a:rPr lang="fi-FI" altLang="fi-FI" dirty="0">
                  <a:latin typeface="+mn-lt"/>
                </a:rPr>
                <a:t>	</a:t>
              </a:r>
              <a:r>
                <a:rPr lang="fi-FI" altLang="fi-FI" dirty="0" smtClean="0">
                  <a:latin typeface="+mn-lt"/>
                </a:rPr>
                <a:t>0,030      </a:t>
              </a:r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1,44</a:t>
              </a:r>
              <a:r>
                <a:rPr lang="fi-FI" altLang="fi-FI" dirty="0" smtClean="0">
                  <a:latin typeface="+mn-lt"/>
                </a:rPr>
                <a:t>       </a:t>
              </a:r>
              <a:r>
                <a:rPr lang="fi-FI" altLang="fi-FI" dirty="0">
                  <a:latin typeface="+mn-lt"/>
                </a:rPr>
                <a:t>Kermavaahto	</a:t>
              </a:r>
              <a:r>
                <a:rPr lang="fi-FI" altLang="fi-FI" dirty="0" smtClean="0">
                  <a:latin typeface="+mn-lt"/>
                </a:rPr>
                <a:t>  6,50              </a:t>
              </a:r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9,36</a:t>
              </a:r>
              <a:endParaRPr lang="fi-FI" altLang="fi-FI" b="1" dirty="0">
                <a:solidFill>
                  <a:srgbClr val="FAFD00"/>
                </a:solidFill>
                <a:latin typeface="+mn-lt"/>
              </a:endParaRPr>
            </a:p>
          </p:txBody>
        </p:sp>
        <p:grpSp>
          <p:nvGrpSpPr>
            <p:cNvPr id="28695" name="Group 23"/>
            <p:cNvGrpSpPr>
              <a:grpSpLocks/>
            </p:cNvGrpSpPr>
            <p:nvPr/>
          </p:nvGrpSpPr>
          <p:grpSpPr bwMode="auto">
            <a:xfrm>
              <a:off x="501" y="1344"/>
              <a:ext cx="3339" cy="1172"/>
              <a:chOff x="501" y="1344"/>
              <a:chExt cx="3339" cy="1172"/>
            </a:xfrm>
          </p:grpSpPr>
          <p:sp>
            <p:nvSpPr>
              <p:cNvPr id="28686" name="Rectangle 14"/>
              <p:cNvSpPr>
                <a:spLocks noChangeArrowheads="1"/>
              </p:cNvSpPr>
              <p:nvPr/>
            </p:nvSpPr>
            <p:spPr bwMode="auto">
              <a:xfrm>
                <a:off x="528" y="1348"/>
                <a:ext cx="3308" cy="11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8687" name="Line 15"/>
              <p:cNvSpPr>
                <a:spLocks noChangeShapeType="1"/>
              </p:cNvSpPr>
              <p:nvPr/>
            </p:nvSpPr>
            <p:spPr bwMode="auto">
              <a:xfrm>
                <a:off x="524" y="1601"/>
                <a:ext cx="33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8688" name="Rectangle 16"/>
              <p:cNvSpPr>
                <a:spLocks noChangeArrowheads="1"/>
              </p:cNvSpPr>
              <p:nvPr/>
            </p:nvSpPr>
            <p:spPr bwMode="auto">
              <a:xfrm>
                <a:off x="501" y="1438"/>
                <a:ext cx="3233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fi-FI" altLang="fi-FI" dirty="0">
                    <a:solidFill>
                      <a:schemeClr val="bg2"/>
                    </a:solidFill>
                    <a:latin typeface="+mn-lt"/>
                  </a:rPr>
                  <a:t>OP           PH%    </a:t>
                </a:r>
                <a:r>
                  <a:rPr lang="fi-FI" altLang="fi-FI" dirty="0" smtClean="0">
                    <a:solidFill>
                      <a:schemeClr val="bg2"/>
                    </a:solidFill>
                    <a:latin typeface="+mn-lt"/>
                  </a:rPr>
                  <a:t>     KP        </a:t>
                </a:r>
                <a:r>
                  <a:rPr lang="fi-FI" altLang="fi-FI" dirty="0">
                    <a:solidFill>
                      <a:schemeClr val="bg2"/>
                    </a:solidFill>
                    <a:latin typeface="+mn-lt"/>
                  </a:rPr>
                  <a:t>TUOTE                     </a:t>
                </a:r>
                <a:r>
                  <a:rPr lang="fi-FI" altLang="fi-FI" dirty="0" smtClean="0">
                    <a:solidFill>
                      <a:schemeClr val="bg2"/>
                    </a:solidFill>
                    <a:latin typeface="+mn-lt"/>
                  </a:rPr>
                  <a:t>    OH       </a:t>
                </a:r>
                <a:r>
                  <a:rPr lang="fi-FI" altLang="fi-FI" dirty="0">
                    <a:solidFill>
                      <a:schemeClr val="bg2"/>
                    </a:solidFill>
                    <a:latin typeface="+mn-lt"/>
                  </a:rPr>
                  <a:t>KH        </a:t>
                </a:r>
                <a:r>
                  <a:rPr lang="fi-FI" altLang="fi-FI" dirty="0" smtClean="0">
                    <a:solidFill>
                      <a:schemeClr val="bg2"/>
                    </a:solidFill>
                    <a:latin typeface="+mn-lt"/>
                  </a:rPr>
                  <a:t>     AH</a:t>
                </a:r>
                <a:endParaRPr lang="fi-FI" altLang="fi-FI" dirty="0">
                  <a:solidFill>
                    <a:schemeClr val="bg2"/>
                  </a:solidFill>
                  <a:latin typeface="+mn-lt"/>
                </a:endParaRPr>
              </a:p>
            </p:txBody>
          </p:sp>
          <p:sp>
            <p:nvSpPr>
              <p:cNvPr id="28689" name="Line 17"/>
              <p:cNvSpPr>
                <a:spLocks noChangeShapeType="1"/>
              </p:cNvSpPr>
              <p:nvPr/>
            </p:nvSpPr>
            <p:spPr bwMode="auto">
              <a:xfrm>
                <a:off x="332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8690" name="Line 18"/>
              <p:cNvSpPr>
                <a:spLocks noChangeShapeType="1"/>
              </p:cNvSpPr>
              <p:nvPr/>
            </p:nvSpPr>
            <p:spPr bwMode="auto">
              <a:xfrm>
                <a:off x="900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8691" name="Line 19"/>
              <p:cNvSpPr>
                <a:spLocks noChangeShapeType="1"/>
              </p:cNvSpPr>
              <p:nvPr/>
            </p:nvSpPr>
            <p:spPr bwMode="auto">
              <a:xfrm>
                <a:off x="1652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8692" name="Line 20"/>
              <p:cNvSpPr>
                <a:spLocks noChangeShapeType="1"/>
              </p:cNvSpPr>
              <p:nvPr/>
            </p:nvSpPr>
            <p:spPr bwMode="auto">
              <a:xfrm>
                <a:off x="1276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8693" name="Line 21"/>
              <p:cNvSpPr>
                <a:spLocks noChangeShapeType="1"/>
              </p:cNvSpPr>
              <p:nvPr/>
            </p:nvSpPr>
            <p:spPr bwMode="auto">
              <a:xfrm>
                <a:off x="2541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8694" name="Line 22"/>
              <p:cNvSpPr>
                <a:spLocks noChangeShapeType="1"/>
              </p:cNvSpPr>
              <p:nvPr/>
            </p:nvSpPr>
            <p:spPr bwMode="auto">
              <a:xfrm>
                <a:off x="291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1698" y="1740"/>
              <a:ext cx="624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Viinirypäle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1321" y="1740"/>
              <a:ext cx="259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0,8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980" y="1740"/>
              <a:ext cx="230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---</a:t>
              </a:r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501" y="1740"/>
              <a:ext cx="366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>
                  <a:latin typeface="+mn-lt"/>
                </a:rPr>
                <a:t>   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1280" y="2520"/>
              <a:ext cx="368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3331" y="2520"/>
              <a:ext cx="505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3447" y="2511"/>
              <a:ext cx="3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20,22</a:t>
              </a:r>
              <a:endParaRPr lang="fi-FI" altLang="fi-FI" dirty="0">
                <a:solidFill>
                  <a:srgbClr val="FAFD00"/>
                </a:solidFill>
                <a:latin typeface="+mn-lt"/>
              </a:endParaRP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1335" y="2511"/>
              <a:ext cx="5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>
                  <a:solidFill>
                    <a:srgbClr val="FAFD00"/>
                  </a:solidFill>
                  <a:latin typeface="+mn-lt"/>
                </a:rPr>
                <a:t>7,3 </a:t>
              </a:r>
              <a:r>
                <a:rPr lang="fi-FI" altLang="fi-FI" dirty="0">
                  <a:solidFill>
                    <a:srgbClr val="FC0128"/>
                  </a:solidFill>
                  <a:latin typeface="+mn-lt"/>
                </a:rPr>
                <a:t>     kg</a:t>
              </a:r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1575" y="2703"/>
              <a:ext cx="1860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>
                  <a:latin typeface="+mn-lt"/>
                </a:rPr>
                <a:t>Annoskoko:  	 0,150 kg</a:t>
              </a:r>
            </a:p>
            <a:p>
              <a:r>
                <a:rPr lang="fi-FI" altLang="fi-FI">
                  <a:latin typeface="+mn-lt"/>
                </a:rPr>
                <a:t>Annosmäärä:	48,66 kpl	</a:t>
              </a:r>
            </a:p>
          </p:txBody>
        </p:sp>
        <p:sp>
          <p:nvSpPr>
            <p:cNvPr id="28708" name="Line 36"/>
            <p:cNvSpPr>
              <a:spLocks noChangeShapeType="1"/>
            </p:cNvSpPr>
            <p:nvPr/>
          </p:nvSpPr>
          <p:spPr bwMode="auto">
            <a:xfrm flipH="1">
              <a:off x="2784" y="3120"/>
              <a:ext cx="1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3351" y="3828"/>
              <a:ext cx="36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 smtClean="0">
                  <a:solidFill>
                    <a:srgbClr val="FC0128"/>
                  </a:solidFill>
                  <a:latin typeface="+mn-lt"/>
                </a:rPr>
                <a:t>  </a:t>
              </a:r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9,36</a:t>
              </a:r>
              <a:endParaRPr lang="fi-FI" altLang="fi-FI" b="1" dirty="0">
                <a:solidFill>
                  <a:srgbClr val="FAFD00"/>
                </a:solidFill>
                <a:latin typeface="+mn-lt"/>
              </a:endParaRPr>
            </a:p>
          </p:txBody>
        </p:sp>
      </p:grpSp>
      <p:sp>
        <p:nvSpPr>
          <p:cNvPr id="28711" name="Rectangle 39"/>
          <p:cNvSpPr>
            <a:spLocks noChangeArrowheads="1"/>
          </p:cNvSpPr>
          <p:nvPr/>
        </p:nvSpPr>
        <p:spPr bwMode="auto">
          <a:xfrm>
            <a:off x="823913" y="1196975"/>
            <a:ext cx="19272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>
                <a:latin typeface="+mn-lt"/>
              </a:rPr>
              <a:t>Ainehinta/annos :</a:t>
            </a:r>
          </a:p>
          <a:p>
            <a:r>
              <a:rPr lang="fi-FI" altLang="fi-FI" sz="1800" b="1">
                <a:latin typeface="+mn-lt"/>
              </a:rPr>
              <a:t>                Kate% :</a:t>
            </a: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3719513" y="1120775"/>
            <a:ext cx="1471045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latin typeface="+mn-lt"/>
              </a:rPr>
              <a:t>Myyntihinta :</a:t>
            </a:r>
          </a:p>
          <a:p>
            <a:r>
              <a:rPr lang="fi-FI" altLang="fi-FI" sz="1800" b="1" dirty="0">
                <a:latin typeface="+mn-lt"/>
              </a:rPr>
              <a:t>      Kate </a:t>
            </a:r>
            <a:r>
              <a:rPr lang="fi-FI" altLang="fi-FI" sz="1800" b="1" dirty="0" smtClean="0">
                <a:latin typeface="+mn-lt"/>
              </a:rPr>
              <a:t>e:</a:t>
            </a:r>
            <a:endParaRPr lang="fi-FI" altLang="fi-FI" sz="1800" b="1" dirty="0">
              <a:latin typeface="+mn-lt"/>
            </a:endParaRPr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6615113" y="2797175"/>
            <a:ext cx="1851983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Ainehinta/annos=</a:t>
            </a:r>
          </a:p>
          <a:p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pPr eaLnBrk="1"/>
            <a:endParaRPr lang="fi-FI" altLang="fi-FI" sz="1800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4108386" y="276225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n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4688817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2,14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2,93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3,00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5364088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6,43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6,75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3,60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3,44</a:t>
            </a:r>
            <a:endParaRPr lang="fi-FI" altLang="fi-FI" dirty="0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chemeClr val="folHlink"/>
                </a:solidFill>
                <a:latin typeface="+mn-lt"/>
              </a:rPr>
              <a:t>Annoskortti  / </a:t>
            </a:r>
            <a:r>
              <a:rPr lang="fi-FI" altLang="fi-FI" sz="3000">
                <a:solidFill>
                  <a:schemeClr val="folHlink"/>
                </a:solidFill>
                <a:latin typeface="+mn-lt"/>
              </a:rPr>
              <a:t>Ainehinta ja Myyntihinta</a:t>
            </a:r>
          </a:p>
        </p:txBody>
      </p:sp>
      <p:grpSp>
        <p:nvGrpSpPr>
          <p:cNvPr id="29734" name="Group 38"/>
          <p:cNvGrpSpPr>
            <a:grpSpLocks/>
          </p:cNvGrpSpPr>
          <p:nvPr/>
        </p:nvGrpSpPr>
        <p:grpSpPr bwMode="auto">
          <a:xfrm>
            <a:off x="795338" y="2133600"/>
            <a:ext cx="5300663" cy="4283075"/>
            <a:chOff x="501" y="1344"/>
            <a:chExt cx="3339" cy="2698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530" y="3124"/>
              <a:ext cx="3275" cy="71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9700" name="Line 4"/>
            <p:cNvSpPr>
              <a:spLocks noChangeShapeType="1"/>
            </p:cNvSpPr>
            <p:nvPr/>
          </p:nvSpPr>
          <p:spPr bwMode="auto">
            <a:xfrm>
              <a:off x="526" y="3514"/>
              <a:ext cx="32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9702" name="Line 6"/>
            <p:cNvSpPr>
              <a:spLocks noChangeShapeType="1"/>
            </p:cNvSpPr>
            <p:nvPr/>
          </p:nvSpPr>
          <p:spPr bwMode="auto">
            <a:xfrm>
              <a:off x="3302" y="312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9703" name="Line 7"/>
            <p:cNvSpPr>
              <a:spLocks noChangeShapeType="1"/>
            </p:cNvSpPr>
            <p:nvPr/>
          </p:nvSpPr>
          <p:spPr bwMode="auto">
            <a:xfrm>
              <a:off x="912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1824" y="3120"/>
              <a:ext cx="3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9705" name="Line 9"/>
            <p:cNvSpPr>
              <a:spLocks noChangeShapeType="1"/>
            </p:cNvSpPr>
            <p:nvPr/>
          </p:nvSpPr>
          <p:spPr bwMode="auto">
            <a:xfrm>
              <a:off x="1440" y="3120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9706" name="Line 10"/>
            <p:cNvSpPr>
              <a:spLocks noChangeShapeType="1"/>
            </p:cNvSpPr>
            <p:nvPr/>
          </p:nvSpPr>
          <p:spPr bwMode="auto">
            <a:xfrm>
              <a:off x="2880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306" y="3838"/>
              <a:ext cx="499" cy="1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45" y="2896"/>
              <a:ext cx="55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i="1">
                  <a:latin typeface="+mn-lt"/>
                </a:rPr>
                <a:t>Lisäkkeet</a:t>
              </a:r>
            </a:p>
          </p:txBody>
        </p:sp>
        <p:grpSp>
          <p:nvGrpSpPr>
            <p:cNvPr id="29719" name="Group 23"/>
            <p:cNvGrpSpPr>
              <a:grpSpLocks/>
            </p:cNvGrpSpPr>
            <p:nvPr/>
          </p:nvGrpSpPr>
          <p:grpSpPr bwMode="auto">
            <a:xfrm>
              <a:off x="524" y="1344"/>
              <a:ext cx="3316" cy="1172"/>
              <a:chOff x="524" y="1344"/>
              <a:chExt cx="3316" cy="1172"/>
            </a:xfrm>
          </p:grpSpPr>
          <p:sp>
            <p:nvSpPr>
              <p:cNvPr id="29710" name="Rectangle 14"/>
              <p:cNvSpPr>
                <a:spLocks noChangeArrowheads="1"/>
              </p:cNvSpPr>
              <p:nvPr/>
            </p:nvSpPr>
            <p:spPr bwMode="auto">
              <a:xfrm>
                <a:off x="528" y="1348"/>
                <a:ext cx="3308" cy="11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9711" name="Line 15"/>
              <p:cNvSpPr>
                <a:spLocks noChangeShapeType="1"/>
              </p:cNvSpPr>
              <p:nvPr/>
            </p:nvSpPr>
            <p:spPr bwMode="auto">
              <a:xfrm>
                <a:off x="524" y="1601"/>
                <a:ext cx="33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9713" name="Line 17"/>
              <p:cNvSpPr>
                <a:spLocks noChangeShapeType="1"/>
              </p:cNvSpPr>
              <p:nvPr/>
            </p:nvSpPr>
            <p:spPr bwMode="auto">
              <a:xfrm>
                <a:off x="332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9714" name="Line 18"/>
              <p:cNvSpPr>
                <a:spLocks noChangeShapeType="1"/>
              </p:cNvSpPr>
              <p:nvPr/>
            </p:nvSpPr>
            <p:spPr bwMode="auto">
              <a:xfrm>
                <a:off x="900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9715" name="Line 19"/>
              <p:cNvSpPr>
                <a:spLocks noChangeShapeType="1"/>
              </p:cNvSpPr>
              <p:nvPr/>
            </p:nvSpPr>
            <p:spPr bwMode="auto">
              <a:xfrm>
                <a:off x="1652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9716" name="Line 20"/>
              <p:cNvSpPr>
                <a:spLocks noChangeShapeType="1"/>
              </p:cNvSpPr>
              <p:nvPr/>
            </p:nvSpPr>
            <p:spPr bwMode="auto">
              <a:xfrm>
                <a:off x="1276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9717" name="Line 21"/>
              <p:cNvSpPr>
                <a:spLocks noChangeShapeType="1"/>
              </p:cNvSpPr>
              <p:nvPr/>
            </p:nvSpPr>
            <p:spPr bwMode="auto">
              <a:xfrm>
                <a:off x="2541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29718" name="Line 22"/>
              <p:cNvSpPr>
                <a:spLocks noChangeShapeType="1"/>
              </p:cNvSpPr>
              <p:nvPr/>
            </p:nvSpPr>
            <p:spPr bwMode="auto">
              <a:xfrm>
                <a:off x="291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1698" y="1740"/>
              <a:ext cx="624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Viinirypäle</a:t>
              </a: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21" y="1740"/>
              <a:ext cx="259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0,8</a:t>
              </a: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980" y="1740"/>
              <a:ext cx="230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---</a:t>
              </a: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501" y="1740"/>
              <a:ext cx="366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>
                  <a:latin typeface="+mn-lt"/>
                </a:rPr>
                <a:t>   </a:t>
              </a: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1280" y="2520"/>
              <a:ext cx="368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3331" y="2520"/>
              <a:ext cx="505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3447" y="2511"/>
              <a:ext cx="3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20,22</a:t>
              </a:r>
              <a:endParaRPr lang="fi-FI" altLang="fi-FI" dirty="0">
                <a:solidFill>
                  <a:srgbClr val="FAFD00"/>
                </a:solidFill>
                <a:latin typeface="+mn-lt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1335" y="2511"/>
              <a:ext cx="5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>
                  <a:solidFill>
                    <a:srgbClr val="FAFD00"/>
                  </a:solidFill>
                  <a:latin typeface="+mn-lt"/>
                </a:rPr>
                <a:t>7,3 </a:t>
              </a:r>
              <a:r>
                <a:rPr lang="fi-FI" altLang="fi-FI" dirty="0">
                  <a:solidFill>
                    <a:srgbClr val="FAFD00"/>
                  </a:solidFill>
                  <a:latin typeface="+mn-lt"/>
                </a:rPr>
                <a:t> </a:t>
              </a:r>
              <a:r>
                <a:rPr lang="fi-FI" altLang="fi-FI" dirty="0">
                  <a:solidFill>
                    <a:srgbClr val="FC0128"/>
                  </a:solidFill>
                  <a:latin typeface="+mn-lt"/>
                </a:rPr>
                <a:t>    kg</a:t>
              </a: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1575" y="2703"/>
              <a:ext cx="1860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>
                  <a:latin typeface="+mn-lt"/>
                </a:rPr>
                <a:t>Annoskoko:  	 0,150 kg</a:t>
              </a:r>
            </a:p>
            <a:p>
              <a:r>
                <a:rPr lang="fi-FI" altLang="fi-FI">
                  <a:latin typeface="+mn-lt"/>
                </a:rPr>
                <a:t>Annosmäärä:	48,66 kpl	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 flipH="1">
              <a:off x="2784" y="3120"/>
              <a:ext cx="1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29735" name="Rectangle 39"/>
          <p:cNvSpPr>
            <a:spLocks noChangeArrowheads="1"/>
          </p:cNvSpPr>
          <p:nvPr/>
        </p:nvSpPr>
        <p:spPr bwMode="auto">
          <a:xfrm>
            <a:off x="823913" y="1196975"/>
            <a:ext cx="19272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>
                <a:latin typeface="+mn-lt"/>
              </a:rPr>
              <a:t>Ainehinta/annos :</a:t>
            </a:r>
          </a:p>
          <a:p>
            <a:r>
              <a:rPr lang="fi-FI" altLang="fi-FI" sz="1800" b="1">
                <a:latin typeface="+mn-lt"/>
              </a:rPr>
              <a:t>                Kate% :</a:t>
            </a:r>
          </a:p>
        </p:txBody>
      </p:sp>
      <p:sp>
        <p:nvSpPr>
          <p:cNvPr id="29736" name="Rectangle 40"/>
          <p:cNvSpPr>
            <a:spLocks noChangeArrowheads="1"/>
          </p:cNvSpPr>
          <p:nvPr/>
        </p:nvSpPr>
        <p:spPr bwMode="auto">
          <a:xfrm>
            <a:off x="3719513" y="1120775"/>
            <a:ext cx="1471045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latin typeface="+mn-lt"/>
              </a:rPr>
              <a:t>Myyntihinta :</a:t>
            </a:r>
          </a:p>
          <a:p>
            <a:r>
              <a:rPr lang="fi-FI" altLang="fi-FI" sz="1800" b="1" dirty="0">
                <a:latin typeface="+mn-lt"/>
              </a:rPr>
              <a:t>      Kate </a:t>
            </a:r>
            <a:r>
              <a:rPr lang="fi-FI" altLang="fi-FI" sz="1800" b="1" dirty="0" smtClean="0">
                <a:latin typeface="+mn-lt"/>
              </a:rPr>
              <a:t>e </a:t>
            </a:r>
            <a:r>
              <a:rPr lang="fi-FI" altLang="fi-FI" sz="1800" b="1" dirty="0">
                <a:latin typeface="+mn-lt"/>
              </a:rPr>
              <a:t>:</a:t>
            </a:r>
          </a:p>
        </p:txBody>
      </p:sp>
      <p:sp>
        <p:nvSpPr>
          <p:cNvPr id="29737" name="Rectangle 41"/>
          <p:cNvSpPr>
            <a:spLocks noChangeArrowheads="1"/>
          </p:cNvSpPr>
          <p:nvPr/>
        </p:nvSpPr>
        <p:spPr bwMode="auto">
          <a:xfrm>
            <a:off x="6615113" y="2797175"/>
            <a:ext cx="2136804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Ainehinta/annos=</a:t>
            </a:r>
          </a:p>
          <a:p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20,22 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+ 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9,36 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= 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0,62 e</a:t>
            </a:r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      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  48 kpl</a:t>
            </a:r>
            <a:endParaRPr lang="fi-FI" altLang="fi-FI" sz="1800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29738" name="Rectangle 42"/>
          <p:cNvSpPr>
            <a:spLocks noChangeArrowheads="1"/>
          </p:cNvSpPr>
          <p:nvPr/>
        </p:nvSpPr>
        <p:spPr bwMode="auto">
          <a:xfrm>
            <a:off x="2728913" y="1196975"/>
            <a:ext cx="646012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 smtClean="0">
                <a:solidFill>
                  <a:srgbClr val="3C09F5"/>
                </a:solidFill>
                <a:latin typeface="+mn-lt"/>
              </a:rPr>
              <a:t>0,62 </a:t>
            </a:r>
            <a:endParaRPr lang="fi-FI" altLang="fi-FI" sz="1800" b="1" dirty="0">
              <a:solidFill>
                <a:srgbClr val="3C09F5"/>
              </a:solidFill>
              <a:latin typeface="+mn-lt"/>
            </a:endParaRPr>
          </a:p>
          <a:p>
            <a:pPr eaLnBrk="1"/>
            <a:endParaRPr lang="fi-FI" altLang="fi-FI" sz="1800" b="1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>
            <a:off x="6553200" y="3657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795338" y="2282825"/>
            <a:ext cx="51323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OP           PH%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KP        </a:t>
            </a:r>
            <a:r>
              <a:rPr lang="fi-FI" altLang="fi-FI" dirty="0">
                <a:solidFill>
                  <a:schemeClr val="bg2"/>
                </a:solidFill>
                <a:latin typeface="+mn-lt"/>
              </a:rPr>
              <a:t>TUOTE             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OH       </a:t>
            </a:r>
            <a:r>
              <a:rPr lang="fi-FI" altLang="fi-FI" dirty="0">
                <a:solidFill>
                  <a:schemeClr val="bg2"/>
                </a:solidFill>
                <a:latin typeface="+mn-lt"/>
              </a:rPr>
              <a:t>KH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AH</a:t>
            </a:r>
            <a:endParaRPr lang="fi-FI" altLang="fi-FI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5" name="Rectangle 5"/>
          <p:cNvSpPr>
            <a:spLocks noChangeArrowheads="1"/>
          </p:cNvSpPr>
          <p:nvPr/>
        </p:nvSpPr>
        <p:spPr bwMode="auto">
          <a:xfrm>
            <a:off x="798513" y="5013325"/>
            <a:ext cx="51022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Annos-    Annos-          KP              TUOTE          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   KH            AH</a:t>
            </a:r>
            <a:endParaRPr lang="fi-FI" altLang="fi-FI" dirty="0">
              <a:solidFill>
                <a:schemeClr val="bg2"/>
              </a:solidFill>
              <a:latin typeface="+mn-lt"/>
            </a:endParaRPr>
          </a:p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määrä      koko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4688817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2,14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2,93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3,00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4108386" y="276225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n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5364088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6,43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6,75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3,60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3,44</a:t>
            </a:r>
            <a:endParaRPr lang="fi-FI" altLang="fi-FI" dirty="0">
              <a:latin typeface="+mj-lt"/>
            </a:endParaRP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808038" y="5662613"/>
            <a:ext cx="5178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rgbClr val="FAFD00"/>
                </a:solidFill>
                <a:latin typeface="+mn-lt"/>
              </a:rPr>
              <a:t>   </a:t>
            </a:r>
            <a:r>
              <a:rPr lang="fi-FI" altLang="fi-FI" b="1" dirty="0">
                <a:solidFill>
                  <a:srgbClr val="FAFD00"/>
                </a:solidFill>
                <a:latin typeface="+mn-lt"/>
              </a:rPr>
              <a:t>48</a:t>
            </a:r>
            <a:r>
              <a:rPr lang="fi-FI" altLang="fi-FI" dirty="0">
                <a:latin typeface="+mn-lt"/>
              </a:rPr>
              <a:t>	</a:t>
            </a:r>
            <a:r>
              <a:rPr lang="fi-FI" altLang="fi-FI" dirty="0" smtClean="0">
                <a:latin typeface="+mn-lt"/>
              </a:rPr>
              <a:t>0,030    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1,44</a:t>
            </a:r>
            <a:r>
              <a:rPr lang="fi-FI" altLang="fi-FI" dirty="0" smtClean="0">
                <a:latin typeface="+mn-lt"/>
              </a:rPr>
              <a:t>       </a:t>
            </a:r>
            <a:r>
              <a:rPr lang="fi-FI" altLang="fi-FI" dirty="0">
                <a:latin typeface="+mn-lt"/>
              </a:rPr>
              <a:t>Kermavaahto	</a:t>
            </a:r>
            <a:r>
              <a:rPr lang="fi-FI" altLang="fi-FI" dirty="0" smtClean="0">
                <a:latin typeface="+mn-lt"/>
              </a:rPr>
              <a:t>  6,50            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9,36</a:t>
            </a:r>
            <a:endParaRPr lang="fi-FI" altLang="fi-FI" b="1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52" name="Rectangle 37"/>
          <p:cNvSpPr>
            <a:spLocks noChangeArrowheads="1"/>
          </p:cNvSpPr>
          <p:nvPr/>
        </p:nvSpPr>
        <p:spPr bwMode="auto">
          <a:xfrm>
            <a:off x="5319713" y="6076951"/>
            <a:ext cx="58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b="1" dirty="0" smtClean="0">
                <a:solidFill>
                  <a:srgbClr val="FC0128"/>
                </a:solidFill>
                <a:latin typeface="+mn-lt"/>
              </a:rPr>
              <a:t>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9,36</a:t>
            </a:r>
            <a:endParaRPr lang="fi-FI" altLang="fi-FI" b="1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chemeClr val="folHlink"/>
                </a:solidFill>
                <a:latin typeface="+mn-lt"/>
              </a:rPr>
              <a:t>Annoskortti  / </a:t>
            </a:r>
            <a:r>
              <a:rPr lang="fi-FI" altLang="fi-FI" sz="3000">
                <a:solidFill>
                  <a:schemeClr val="folHlink"/>
                </a:solidFill>
                <a:latin typeface="+mn-lt"/>
              </a:rPr>
              <a:t>Ainehinta ja Myyntihinta</a:t>
            </a:r>
          </a:p>
        </p:txBody>
      </p:sp>
      <p:grpSp>
        <p:nvGrpSpPr>
          <p:cNvPr id="30758" name="Group 38"/>
          <p:cNvGrpSpPr>
            <a:grpSpLocks/>
          </p:cNvGrpSpPr>
          <p:nvPr/>
        </p:nvGrpSpPr>
        <p:grpSpPr bwMode="auto">
          <a:xfrm>
            <a:off x="795338" y="2133600"/>
            <a:ext cx="5300663" cy="4283075"/>
            <a:chOff x="501" y="1344"/>
            <a:chExt cx="3339" cy="2698"/>
          </a:xfrm>
        </p:grpSpPr>
        <p:sp>
          <p:nvSpPr>
            <p:cNvPr id="30723" name="Rectangle 3"/>
            <p:cNvSpPr>
              <a:spLocks noChangeArrowheads="1"/>
            </p:cNvSpPr>
            <p:nvPr/>
          </p:nvSpPr>
          <p:spPr bwMode="auto">
            <a:xfrm>
              <a:off x="530" y="3124"/>
              <a:ext cx="3275" cy="71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724" name="Line 4"/>
            <p:cNvSpPr>
              <a:spLocks noChangeShapeType="1"/>
            </p:cNvSpPr>
            <p:nvPr/>
          </p:nvSpPr>
          <p:spPr bwMode="auto">
            <a:xfrm>
              <a:off x="526" y="3514"/>
              <a:ext cx="32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726" name="Line 6"/>
            <p:cNvSpPr>
              <a:spLocks noChangeShapeType="1"/>
            </p:cNvSpPr>
            <p:nvPr/>
          </p:nvSpPr>
          <p:spPr bwMode="auto">
            <a:xfrm>
              <a:off x="3302" y="312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727" name="Line 7"/>
            <p:cNvSpPr>
              <a:spLocks noChangeShapeType="1"/>
            </p:cNvSpPr>
            <p:nvPr/>
          </p:nvSpPr>
          <p:spPr bwMode="auto">
            <a:xfrm>
              <a:off x="912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728" name="Line 8"/>
            <p:cNvSpPr>
              <a:spLocks noChangeShapeType="1"/>
            </p:cNvSpPr>
            <p:nvPr/>
          </p:nvSpPr>
          <p:spPr bwMode="auto">
            <a:xfrm flipH="1">
              <a:off x="1824" y="3120"/>
              <a:ext cx="3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729" name="Line 9"/>
            <p:cNvSpPr>
              <a:spLocks noChangeShapeType="1"/>
            </p:cNvSpPr>
            <p:nvPr/>
          </p:nvSpPr>
          <p:spPr bwMode="auto">
            <a:xfrm>
              <a:off x="1440" y="3120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730" name="Line 10"/>
            <p:cNvSpPr>
              <a:spLocks noChangeShapeType="1"/>
            </p:cNvSpPr>
            <p:nvPr/>
          </p:nvSpPr>
          <p:spPr bwMode="auto">
            <a:xfrm>
              <a:off x="2880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>
              <a:off x="3306" y="3838"/>
              <a:ext cx="499" cy="1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>
              <a:off x="545" y="2896"/>
              <a:ext cx="55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i="1">
                  <a:latin typeface="+mn-lt"/>
                </a:rPr>
                <a:t>Lisäkkeet</a:t>
              </a:r>
            </a:p>
          </p:txBody>
        </p:sp>
        <p:grpSp>
          <p:nvGrpSpPr>
            <p:cNvPr id="30743" name="Group 23"/>
            <p:cNvGrpSpPr>
              <a:grpSpLocks/>
            </p:cNvGrpSpPr>
            <p:nvPr/>
          </p:nvGrpSpPr>
          <p:grpSpPr bwMode="auto">
            <a:xfrm>
              <a:off x="524" y="1344"/>
              <a:ext cx="3316" cy="1172"/>
              <a:chOff x="524" y="1344"/>
              <a:chExt cx="3316" cy="1172"/>
            </a:xfrm>
          </p:grpSpPr>
          <p:sp>
            <p:nvSpPr>
              <p:cNvPr id="30734" name="Rectangle 14"/>
              <p:cNvSpPr>
                <a:spLocks noChangeArrowheads="1"/>
              </p:cNvSpPr>
              <p:nvPr/>
            </p:nvSpPr>
            <p:spPr bwMode="auto">
              <a:xfrm>
                <a:off x="528" y="1348"/>
                <a:ext cx="3308" cy="11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0735" name="Line 15"/>
              <p:cNvSpPr>
                <a:spLocks noChangeShapeType="1"/>
              </p:cNvSpPr>
              <p:nvPr/>
            </p:nvSpPr>
            <p:spPr bwMode="auto">
              <a:xfrm>
                <a:off x="524" y="1601"/>
                <a:ext cx="33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0737" name="Line 17"/>
              <p:cNvSpPr>
                <a:spLocks noChangeShapeType="1"/>
              </p:cNvSpPr>
              <p:nvPr/>
            </p:nvSpPr>
            <p:spPr bwMode="auto">
              <a:xfrm>
                <a:off x="332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0738" name="Line 18"/>
              <p:cNvSpPr>
                <a:spLocks noChangeShapeType="1"/>
              </p:cNvSpPr>
              <p:nvPr/>
            </p:nvSpPr>
            <p:spPr bwMode="auto">
              <a:xfrm>
                <a:off x="900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0739" name="Line 19"/>
              <p:cNvSpPr>
                <a:spLocks noChangeShapeType="1"/>
              </p:cNvSpPr>
              <p:nvPr/>
            </p:nvSpPr>
            <p:spPr bwMode="auto">
              <a:xfrm>
                <a:off x="1652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0740" name="Line 20"/>
              <p:cNvSpPr>
                <a:spLocks noChangeShapeType="1"/>
              </p:cNvSpPr>
              <p:nvPr/>
            </p:nvSpPr>
            <p:spPr bwMode="auto">
              <a:xfrm>
                <a:off x="1276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0741" name="Line 21"/>
              <p:cNvSpPr>
                <a:spLocks noChangeShapeType="1"/>
              </p:cNvSpPr>
              <p:nvPr/>
            </p:nvSpPr>
            <p:spPr bwMode="auto">
              <a:xfrm>
                <a:off x="2541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0742" name="Line 22"/>
              <p:cNvSpPr>
                <a:spLocks noChangeShapeType="1"/>
              </p:cNvSpPr>
              <p:nvPr/>
            </p:nvSpPr>
            <p:spPr bwMode="auto">
              <a:xfrm>
                <a:off x="291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1698" y="1740"/>
              <a:ext cx="624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Viinirypäle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1321" y="1740"/>
              <a:ext cx="259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0,8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980" y="1740"/>
              <a:ext cx="230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---</a:t>
              </a:r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501" y="1740"/>
              <a:ext cx="366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>
                  <a:latin typeface="+mn-lt"/>
                </a:rPr>
                <a:t>   </a:t>
              </a:r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1280" y="2520"/>
              <a:ext cx="368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3331" y="2520"/>
              <a:ext cx="505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3447" y="2511"/>
              <a:ext cx="3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20,22</a:t>
              </a:r>
              <a:endParaRPr lang="fi-FI" altLang="fi-FI" dirty="0">
                <a:solidFill>
                  <a:srgbClr val="FAFD00"/>
                </a:solidFill>
                <a:latin typeface="+mn-lt"/>
              </a:endParaRPr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1335" y="2511"/>
              <a:ext cx="5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>
                  <a:solidFill>
                    <a:srgbClr val="FAFD00"/>
                  </a:solidFill>
                  <a:latin typeface="+mn-lt"/>
                </a:rPr>
                <a:t>7,3 </a:t>
              </a:r>
              <a:r>
                <a:rPr lang="fi-FI" altLang="fi-FI" dirty="0">
                  <a:solidFill>
                    <a:srgbClr val="FC0128"/>
                  </a:solidFill>
                  <a:latin typeface="+mn-lt"/>
                </a:rPr>
                <a:t>     kg</a:t>
              </a:r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1575" y="2703"/>
              <a:ext cx="1860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>
                  <a:latin typeface="+mn-lt"/>
                </a:rPr>
                <a:t>Annoskoko:  	 0,150 kg</a:t>
              </a:r>
            </a:p>
            <a:p>
              <a:r>
                <a:rPr lang="fi-FI" altLang="fi-FI">
                  <a:latin typeface="+mn-lt"/>
                </a:rPr>
                <a:t>Annosmäärä:	48,66 kpl	</a:t>
              </a:r>
            </a:p>
          </p:txBody>
        </p:sp>
        <p:sp>
          <p:nvSpPr>
            <p:cNvPr id="30756" name="Line 36"/>
            <p:cNvSpPr>
              <a:spLocks noChangeShapeType="1"/>
            </p:cNvSpPr>
            <p:nvPr/>
          </p:nvSpPr>
          <p:spPr bwMode="auto">
            <a:xfrm flipH="1">
              <a:off x="2784" y="3120"/>
              <a:ext cx="1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823913" y="1196975"/>
            <a:ext cx="19272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>
                <a:latin typeface="+mn-lt"/>
              </a:rPr>
              <a:t>Ainehinta/annos :</a:t>
            </a:r>
          </a:p>
          <a:p>
            <a:r>
              <a:rPr lang="fi-FI" altLang="fi-FI" sz="1800" b="1">
                <a:latin typeface="+mn-lt"/>
              </a:rPr>
              <a:t>                Kate% :</a:t>
            </a:r>
          </a:p>
        </p:txBody>
      </p:sp>
      <p:sp>
        <p:nvSpPr>
          <p:cNvPr id="30760" name="Rectangle 40"/>
          <p:cNvSpPr>
            <a:spLocks noChangeArrowheads="1"/>
          </p:cNvSpPr>
          <p:nvPr/>
        </p:nvSpPr>
        <p:spPr bwMode="auto">
          <a:xfrm>
            <a:off x="3719513" y="1120775"/>
            <a:ext cx="1471045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latin typeface="+mn-lt"/>
              </a:rPr>
              <a:t>Myyntihinta :</a:t>
            </a:r>
          </a:p>
          <a:p>
            <a:r>
              <a:rPr lang="fi-FI" altLang="fi-FI" sz="1800" b="1" dirty="0">
                <a:latin typeface="+mn-lt"/>
              </a:rPr>
              <a:t>      Kate </a:t>
            </a:r>
            <a:r>
              <a:rPr lang="fi-FI" altLang="fi-FI" sz="1800" b="1" dirty="0" smtClean="0">
                <a:latin typeface="+mn-lt"/>
              </a:rPr>
              <a:t>e :</a:t>
            </a:r>
            <a:endParaRPr lang="fi-FI" altLang="fi-FI" sz="1800" b="1" dirty="0">
              <a:latin typeface="+mn-lt"/>
            </a:endParaRPr>
          </a:p>
        </p:txBody>
      </p:sp>
      <p:sp>
        <p:nvSpPr>
          <p:cNvPr id="30761" name="Rectangle 41"/>
          <p:cNvSpPr>
            <a:spLocks noChangeArrowheads="1"/>
          </p:cNvSpPr>
          <p:nvPr/>
        </p:nvSpPr>
        <p:spPr bwMode="auto">
          <a:xfrm>
            <a:off x="6615113" y="2797175"/>
            <a:ext cx="1858074" cy="1813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Asetetaan haluttu</a:t>
            </a:r>
          </a:p>
          <a:p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 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kate% </a:t>
            </a:r>
          </a:p>
          <a:p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200" b="1" dirty="0">
                <a:solidFill>
                  <a:srgbClr val="3C09F5"/>
                </a:solidFill>
                <a:latin typeface="+mn-lt"/>
              </a:rPr>
              <a:t>       </a:t>
            </a:r>
            <a:r>
              <a:rPr lang="fi-FI" altLang="fi-FI" sz="2200" b="1" dirty="0" smtClean="0">
                <a:solidFill>
                  <a:srgbClr val="3C09F5"/>
                </a:solidFill>
                <a:latin typeface="+mn-lt"/>
              </a:rPr>
              <a:t>75 </a:t>
            </a:r>
            <a:r>
              <a:rPr lang="fi-FI" altLang="fi-FI" sz="2200" b="1" dirty="0">
                <a:solidFill>
                  <a:srgbClr val="3C09F5"/>
                </a:solidFill>
                <a:latin typeface="+mn-lt"/>
              </a:rPr>
              <a:t>%</a:t>
            </a:r>
          </a:p>
          <a:p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pPr eaLnBrk="1"/>
            <a:endParaRPr lang="fi-FI" altLang="fi-FI" sz="1800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30762" name="Rectangle 42"/>
          <p:cNvSpPr>
            <a:spLocks noChangeArrowheads="1"/>
          </p:cNvSpPr>
          <p:nvPr/>
        </p:nvSpPr>
        <p:spPr bwMode="auto">
          <a:xfrm>
            <a:off x="2728913" y="1196975"/>
            <a:ext cx="690896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solidFill>
                  <a:srgbClr val="3C09F5"/>
                </a:solidFill>
                <a:latin typeface="+mn-lt"/>
              </a:rPr>
              <a:t>3,31</a:t>
            </a:r>
          </a:p>
          <a:p>
            <a:r>
              <a:rPr lang="fi-FI" altLang="fi-FI" sz="1800" b="1" dirty="0">
                <a:solidFill>
                  <a:srgbClr val="3C09F5"/>
                </a:solidFill>
                <a:latin typeface="+mn-lt"/>
              </a:rPr>
              <a:t>65 % </a:t>
            </a:r>
          </a:p>
          <a:p>
            <a:pPr eaLnBrk="1"/>
            <a:endParaRPr lang="fi-FI" altLang="fi-FI" sz="1800" b="1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795338" y="2282825"/>
            <a:ext cx="51323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OP           PH%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KP        </a:t>
            </a:r>
            <a:r>
              <a:rPr lang="fi-FI" altLang="fi-FI" dirty="0">
                <a:solidFill>
                  <a:schemeClr val="bg2"/>
                </a:solidFill>
                <a:latin typeface="+mn-lt"/>
              </a:rPr>
              <a:t>TUOTE             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OH       </a:t>
            </a:r>
            <a:r>
              <a:rPr lang="fi-FI" altLang="fi-FI" dirty="0">
                <a:solidFill>
                  <a:schemeClr val="bg2"/>
                </a:solidFill>
                <a:latin typeface="+mn-lt"/>
              </a:rPr>
              <a:t>KH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AH</a:t>
            </a:r>
            <a:endParaRPr lang="fi-FI" altLang="fi-FI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798513" y="5013325"/>
            <a:ext cx="51022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Annos-    Annos-          KP              TUOTE          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   KH            AH</a:t>
            </a:r>
            <a:endParaRPr lang="fi-FI" altLang="fi-FI" dirty="0">
              <a:solidFill>
                <a:schemeClr val="bg2"/>
              </a:solidFill>
              <a:latin typeface="+mn-lt"/>
            </a:endParaRPr>
          </a:p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määrä      koko</a:t>
            </a:r>
          </a:p>
        </p:txBody>
      </p:sp>
      <p:sp>
        <p:nvSpPr>
          <p:cNvPr id="47" name="Rectangle 16"/>
          <p:cNvSpPr>
            <a:spLocks noChangeArrowheads="1"/>
          </p:cNvSpPr>
          <p:nvPr/>
        </p:nvSpPr>
        <p:spPr bwMode="auto">
          <a:xfrm>
            <a:off x="4688817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2,14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2,93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3,00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4108386" y="276225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n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5364088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6,43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6,75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3,60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3,44</a:t>
            </a:r>
            <a:endParaRPr lang="fi-FI" altLang="fi-FI" dirty="0">
              <a:latin typeface="+mj-lt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808038" y="5662613"/>
            <a:ext cx="5178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rgbClr val="FAFD00"/>
                </a:solidFill>
                <a:latin typeface="+mn-lt"/>
              </a:rPr>
              <a:t>   </a:t>
            </a:r>
            <a:r>
              <a:rPr lang="fi-FI" altLang="fi-FI" b="1" dirty="0">
                <a:solidFill>
                  <a:srgbClr val="FAFD00"/>
                </a:solidFill>
                <a:latin typeface="+mn-lt"/>
              </a:rPr>
              <a:t>48</a:t>
            </a:r>
            <a:r>
              <a:rPr lang="fi-FI" altLang="fi-FI" dirty="0">
                <a:latin typeface="+mn-lt"/>
              </a:rPr>
              <a:t>	</a:t>
            </a:r>
            <a:r>
              <a:rPr lang="fi-FI" altLang="fi-FI" dirty="0" smtClean="0">
                <a:latin typeface="+mn-lt"/>
              </a:rPr>
              <a:t>0,030    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1,44</a:t>
            </a:r>
            <a:r>
              <a:rPr lang="fi-FI" altLang="fi-FI" dirty="0" smtClean="0">
                <a:latin typeface="+mn-lt"/>
              </a:rPr>
              <a:t>       </a:t>
            </a:r>
            <a:r>
              <a:rPr lang="fi-FI" altLang="fi-FI" dirty="0">
                <a:latin typeface="+mn-lt"/>
              </a:rPr>
              <a:t>Kermavaahto	</a:t>
            </a:r>
            <a:r>
              <a:rPr lang="fi-FI" altLang="fi-FI" dirty="0" smtClean="0">
                <a:latin typeface="+mn-lt"/>
              </a:rPr>
              <a:t>  6,50            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9,36</a:t>
            </a:r>
            <a:endParaRPr lang="fi-FI" altLang="fi-FI" b="1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51" name="Rectangle 37"/>
          <p:cNvSpPr>
            <a:spLocks noChangeArrowheads="1"/>
          </p:cNvSpPr>
          <p:nvPr/>
        </p:nvSpPr>
        <p:spPr bwMode="auto">
          <a:xfrm>
            <a:off x="5319713" y="6076951"/>
            <a:ext cx="58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b="1" dirty="0" smtClean="0">
                <a:solidFill>
                  <a:srgbClr val="FC0128"/>
                </a:solidFill>
                <a:latin typeface="+mn-lt"/>
              </a:rPr>
              <a:t>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9,36</a:t>
            </a:r>
            <a:endParaRPr lang="fi-FI" altLang="fi-FI" b="1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 dirty="0">
                <a:solidFill>
                  <a:schemeClr val="folHlink"/>
                </a:solidFill>
                <a:latin typeface="+mn-lt"/>
              </a:rPr>
              <a:t>Annoskortti  / </a:t>
            </a:r>
            <a:r>
              <a:rPr lang="fi-FI" altLang="fi-FI" sz="3000" dirty="0">
                <a:solidFill>
                  <a:schemeClr val="folHlink"/>
                </a:solidFill>
                <a:latin typeface="+mn-lt"/>
              </a:rPr>
              <a:t>Ainehinta ja Myyntihinta</a:t>
            </a:r>
          </a:p>
        </p:txBody>
      </p:sp>
      <p:grpSp>
        <p:nvGrpSpPr>
          <p:cNvPr id="31782" name="Group 38"/>
          <p:cNvGrpSpPr>
            <a:grpSpLocks/>
          </p:cNvGrpSpPr>
          <p:nvPr/>
        </p:nvGrpSpPr>
        <p:grpSpPr bwMode="auto">
          <a:xfrm>
            <a:off x="795338" y="2133600"/>
            <a:ext cx="5300663" cy="4283075"/>
            <a:chOff x="501" y="1344"/>
            <a:chExt cx="3339" cy="2698"/>
          </a:xfrm>
        </p:grpSpPr>
        <p:sp>
          <p:nvSpPr>
            <p:cNvPr id="31747" name="Rectangle 3"/>
            <p:cNvSpPr>
              <a:spLocks noChangeArrowheads="1"/>
            </p:cNvSpPr>
            <p:nvPr/>
          </p:nvSpPr>
          <p:spPr bwMode="auto">
            <a:xfrm>
              <a:off x="530" y="3124"/>
              <a:ext cx="3275" cy="71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1748" name="Line 4"/>
            <p:cNvSpPr>
              <a:spLocks noChangeShapeType="1"/>
            </p:cNvSpPr>
            <p:nvPr/>
          </p:nvSpPr>
          <p:spPr bwMode="auto">
            <a:xfrm>
              <a:off x="526" y="3514"/>
              <a:ext cx="32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1750" name="Line 6"/>
            <p:cNvSpPr>
              <a:spLocks noChangeShapeType="1"/>
            </p:cNvSpPr>
            <p:nvPr/>
          </p:nvSpPr>
          <p:spPr bwMode="auto">
            <a:xfrm>
              <a:off x="3302" y="312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1751" name="Line 7"/>
            <p:cNvSpPr>
              <a:spLocks noChangeShapeType="1"/>
            </p:cNvSpPr>
            <p:nvPr/>
          </p:nvSpPr>
          <p:spPr bwMode="auto">
            <a:xfrm>
              <a:off x="912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1752" name="Line 8"/>
            <p:cNvSpPr>
              <a:spLocks noChangeShapeType="1"/>
            </p:cNvSpPr>
            <p:nvPr/>
          </p:nvSpPr>
          <p:spPr bwMode="auto">
            <a:xfrm flipH="1">
              <a:off x="1824" y="3120"/>
              <a:ext cx="3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1753" name="Line 9"/>
            <p:cNvSpPr>
              <a:spLocks noChangeShapeType="1"/>
            </p:cNvSpPr>
            <p:nvPr/>
          </p:nvSpPr>
          <p:spPr bwMode="auto">
            <a:xfrm>
              <a:off x="1440" y="3120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1754" name="Line 10"/>
            <p:cNvSpPr>
              <a:spLocks noChangeShapeType="1"/>
            </p:cNvSpPr>
            <p:nvPr/>
          </p:nvSpPr>
          <p:spPr bwMode="auto">
            <a:xfrm>
              <a:off x="2880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1755" name="Rectangle 11"/>
            <p:cNvSpPr>
              <a:spLocks noChangeArrowheads="1"/>
            </p:cNvSpPr>
            <p:nvPr/>
          </p:nvSpPr>
          <p:spPr bwMode="auto">
            <a:xfrm>
              <a:off x="3306" y="3838"/>
              <a:ext cx="499" cy="1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1756" name="Rectangle 12"/>
            <p:cNvSpPr>
              <a:spLocks noChangeArrowheads="1"/>
            </p:cNvSpPr>
            <p:nvPr/>
          </p:nvSpPr>
          <p:spPr bwMode="auto">
            <a:xfrm>
              <a:off x="545" y="2896"/>
              <a:ext cx="55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i="1">
                  <a:latin typeface="+mn-lt"/>
                </a:rPr>
                <a:t>Lisäkkeet</a:t>
              </a:r>
            </a:p>
          </p:txBody>
        </p:sp>
        <p:grpSp>
          <p:nvGrpSpPr>
            <p:cNvPr id="31767" name="Group 23"/>
            <p:cNvGrpSpPr>
              <a:grpSpLocks/>
            </p:cNvGrpSpPr>
            <p:nvPr/>
          </p:nvGrpSpPr>
          <p:grpSpPr bwMode="auto">
            <a:xfrm>
              <a:off x="524" y="1344"/>
              <a:ext cx="3316" cy="1172"/>
              <a:chOff x="524" y="1344"/>
              <a:chExt cx="3316" cy="1172"/>
            </a:xfrm>
          </p:grpSpPr>
          <p:sp>
            <p:nvSpPr>
              <p:cNvPr id="31758" name="Rectangle 14"/>
              <p:cNvSpPr>
                <a:spLocks noChangeArrowheads="1"/>
              </p:cNvSpPr>
              <p:nvPr/>
            </p:nvSpPr>
            <p:spPr bwMode="auto">
              <a:xfrm>
                <a:off x="528" y="1348"/>
                <a:ext cx="3308" cy="11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1759" name="Line 15"/>
              <p:cNvSpPr>
                <a:spLocks noChangeShapeType="1"/>
              </p:cNvSpPr>
              <p:nvPr/>
            </p:nvSpPr>
            <p:spPr bwMode="auto">
              <a:xfrm>
                <a:off x="524" y="1601"/>
                <a:ext cx="33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1761" name="Line 17"/>
              <p:cNvSpPr>
                <a:spLocks noChangeShapeType="1"/>
              </p:cNvSpPr>
              <p:nvPr/>
            </p:nvSpPr>
            <p:spPr bwMode="auto">
              <a:xfrm>
                <a:off x="332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1762" name="Line 18"/>
              <p:cNvSpPr>
                <a:spLocks noChangeShapeType="1"/>
              </p:cNvSpPr>
              <p:nvPr/>
            </p:nvSpPr>
            <p:spPr bwMode="auto">
              <a:xfrm>
                <a:off x="900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1763" name="Line 19"/>
              <p:cNvSpPr>
                <a:spLocks noChangeShapeType="1"/>
              </p:cNvSpPr>
              <p:nvPr/>
            </p:nvSpPr>
            <p:spPr bwMode="auto">
              <a:xfrm>
                <a:off x="1652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1764" name="Line 20"/>
              <p:cNvSpPr>
                <a:spLocks noChangeShapeType="1"/>
              </p:cNvSpPr>
              <p:nvPr/>
            </p:nvSpPr>
            <p:spPr bwMode="auto">
              <a:xfrm>
                <a:off x="1276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1765" name="Line 21"/>
              <p:cNvSpPr>
                <a:spLocks noChangeShapeType="1"/>
              </p:cNvSpPr>
              <p:nvPr/>
            </p:nvSpPr>
            <p:spPr bwMode="auto">
              <a:xfrm>
                <a:off x="2541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1766" name="Line 22"/>
              <p:cNvSpPr>
                <a:spLocks noChangeShapeType="1"/>
              </p:cNvSpPr>
              <p:nvPr/>
            </p:nvSpPr>
            <p:spPr bwMode="auto">
              <a:xfrm>
                <a:off x="291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1698" y="1740"/>
              <a:ext cx="624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Viinirypäle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1321" y="1740"/>
              <a:ext cx="259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0,8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980" y="1740"/>
              <a:ext cx="230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---</a:t>
              </a:r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501" y="1740"/>
              <a:ext cx="366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>
                  <a:latin typeface="+mn-lt"/>
                </a:rPr>
                <a:t>   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1280" y="2520"/>
              <a:ext cx="368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1774" name="Rectangle 30"/>
            <p:cNvSpPr>
              <a:spLocks noChangeArrowheads="1"/>
            </p:cNvSpPr>
            <p:nvPr/>
          </p:nvSpPr>
          <p:spPr bwMode="auto">
            <a:xfrm>
              <a:off x="3331" y="2520"/>
              <a:ext cx="505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1777" name="Rectangle 33"/>
            <p:cNvSpPr>
              <a:spLocks noChangeArrowheads="1"/>
            </p:cNvSpPr>
            <p:nvPr/>
          </p:nvSpPr>
          <p:spPr bwMode="auto">
            <a:xfrm>
              <a:off x="3447" y="2511"/>
              <a:ext cx="3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20,22</a:t>
              </a:r>
              <a:endParaRPr lang="fi-FI" altLang="fi-FI" dirty="0">
                <a:solidFill>
                  <a:srgbClr val="FAFD00"/>
                </a:solidFill>
                <a:latin typeface="+mn-lt"/>
              </a:endParaRPr>
            </a:p>
          </p:txBody>
        </p:sp>
        <p:sp>
          <p:nvSpPr>
            <p:cNvPr id="31778" name="Rectangle 34"/>
            <p:cNvSpPr>
              <a:spLocks noChangeArrowheads="1"/>
            </p:cNvSpPr>
            <p:nvPr/>
          </p:nvSpPr>
          <p:spPr bwMode="auto">
            <a:xfrm>
              <a:off x="1335" y="2511"/>
              <a:ext cx="5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>
                  <a:solidFill>
                    <a:srgbClr val="FAFD00"/>
                  </a:solidFill>
                  <a:latin typeface="+mn-lt"/>
                </a:rPr>
                <a:t>7,3 </a:t>
              </a:r>
              <a:r>
                <a:rPr lang="fi-FI" altLang="fi-FI" dirty="0">
                  <a:solidFill>
                    <a:srgbClr val="FAFD00"/>
                  </a:solidFill>
                  <a:latin typeface="+mn-lt"/>
                </a:rPr>
                <a:t> </a:t>
              </a:r>
              <a:r>
                <a:rPr lang="fi-FI" altLang="fi-FI" dirty="0">
                  <a:solidFill>
                    <a:srgbClr val="FC0128"/>
                  </a:solidFill>
                  <a:latin typeface="+mn-lt"/>
                </a:rPr>
                <a:t>    kg</a:t>
              </a:r>
            </a:p>
          </p:txBody>
        </p:sp>
        <p:sp>
          <p:nvSpPr>
            <p:cNvPr id="31779" name="Rectangle 35"/>
            <p:cNvSpPr>
              <a:spLocks noChangeArrowheads="1"/>
            </p:cNvSpPr>
            <p:nvPr/>
          </p:nvSpPr>
          <p:spPr bwMode="auto">
            <a:xfrm>
              <a:off x="1575" y="2703"/>
              <a:ext cx="1860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>
                  <a:latin typeface="+mn-lt"/>
                </a:rPr>
                <a:t>Annoskoko:  	 0,150 kg</a:t>
              </a:r>
            </a:p>
            <a:p>
              <a:r>
                <a:rPr lang="fi-FI" altLang="fi-FI">
                  <a:latin typeface="+mn-lt"/>
                </a:rPr>
                <a:t>Annosmäärä:	48,66 kpl	</a:t>
              </a:r>
            </a:p>
          </p:txBody>
        </p:sp>
        <p:sp>
          <p:nvSpPr>
            <p:cNvPr id="31780" name="Line 36"/>
            <p:cNvSpPr>
              <a:spLocks noChangeShapeType="1"/>
            </p:cNvSpPr>
            <p:nvPr/>
          </p:nvSpPr>
          <p:spPr bwMode="auto">
            <a:xfrm flipH="1">
              <a:off x="2784" y="3120"/>
              <a:ext cx="1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31783" name="Rectangle 39"/>
          <p:cNvSpPr>
            <a:spLocks noChangeArrowheads="1"/>
          </p:cNvSpPr>
          <p:nvPr/>
        </p:nvSpPr>
        <p:spPr bwMode="auto">
          <a:xfrm>
            <a:off x="823913" y="1196975"/>
            <a:ext cx="19272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>
                <a:latin typeface="+mn-lt"/>
              </a:rPr>
              <a:t>Ainehinta/annos :</a:t>
            </a:r>
          </a:p>
          <a:p>
            <a:r>
              <a:rPr lang="fi-FI" altLang="fi-FI" sz="1800" b="1">
                <a:latin typeface="+mn-lt"/>
              </a:rPr>
              <a:t>                Kate% :</a:t>
            </a:r>
          </a:p>
        </p:txBody>
      </p:sp>
      <p:sp>
        <p:nvSpPr>
          <p:cNvPr id="31784" name="Rectangle 40"/>
          <p:cNvSpPr>
            <a:spLocks noChangeArrowheads="1"/>
          </p:cNvSpPr>
          <p:nvPr/>
        </p:nvSpPr>
        <p:spPr bwMode="auto">
          <a:xfrm>
            <a:off x="3719513" y="1120775"/>
            <a:ext cx="1471045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latin typeface="+mn-lt"/>
              </a:rPr>
              <a:t>Myyntihinta :</a:t>
            </a:r>
          </a:p>
          <a:p>
            <a:r>
              <a:rPr lang="fi-FI" altLang="fi-FI" sz="1800" b="1" dirty="0">
                <a:latin typeface="+mn-lt"/>
              </a:rPr>
              <a:t>      Kate </a:t>
            </a:r>
            <a:r>
              <a:rPr lang="fi-FI" altLang="fi-FI" sz="1800" b="1" dirty="0" smtClean="0">
                <a:latin typeface="+mn-lt"/>
              </a:rPr>
              <a:t>e </a:t>
            </a:r>
            <a:r>
              <a:rPr lang="fi-FI" altLang="fi-FI" sz="1800" b="1" dirty="0">
                <a:latin typeface="+mn-lt"/>
              </a:rPr>
              <a:t>:</a:t>
            </a:r>
          </a:p>
        </p:txBody>
      </p:sp>
      <p:sp>
        <p:nvSpPr>
          <p:cNvPr id="31785" name="Rectangle 41"/>
          <p:cNvSpPr>
            <a:spLocks noChangeArrowheads="1"/>
          </p:cNvSpPr>
          <p:nvPr/>
        </p:nvSpPr>
        <p:spPr bwMode="auto">
          <a:xfrm>
            <a:off x="6615113" y="2797175"/>
            <a:ext cx="2452595" cy="2644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latin typeface="+mn-lt"/>
              </a:rPr>
              <a:t>Hinnoittelu:</a:t>
            </a:r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Myyntihinta          100%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- ainekulut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Kate		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75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%</a:t>
            </a:r>
          </a:p>
          <a:p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200" b="1" dirty="0">
                <a:solidFill>
                  <a:srgbClr val="FAFD00"/>
                </a:solidFill>
                <a:latin typeface="+mn-lt"/>
              </a:rPr>
              <a:t>       </a:t>
            </a:r>
          </a:p>
          <a:p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pPr eaLnBrk="1"/>
            <a:endParaRPr lang="fi-FI" altLang="fi-FI" sz="18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31786" name="Rectangle 42"/>
          <p:cNvSpPr>
            <a:spLocks noChangeArrowheads="1"/>
          </p:cNvSpPr>
          <p:nvPr/>
        </p:nvSpPr>
        <p:spPr bwMode="auto">
          <a:xfrm>
            <a:off x="2728913" y="1196975"/>
            <a:ext cx="690896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solidFill>
                  <a:srgbClr val="3C09F5"/>
                </a:solidFill>
                <a:latin typeface="+mn-lt"/>
              </a:rPr>
              <a:t>3,31</a:t>
            </a:r>
          </a:p>
          <a:p>
            <a:r>
              <a:rPr lang="fi-FI" altLang="fi-FI" sz="1800" b="1" dirty="0">
                <a:solidFill>
                  <a:srgbClr val="3C09F5"/>
                </a:solidFill>
                <a:latin typeface="+mn-lt"/>
              </a:rPr>
              <a:t>65 % </a:t>
            </a:r>
          </a:p>
          <a:p>
            <a:pPr eaLnBrk="1"/>
            <a:endParaRPr lang="fi-FI" altLang="fi-FI" sz="1800" b="1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31787" name="Line 43"/>
          <p:cNvSpPr>
            <a:spLocks noChangeShapeType="1"/>
          </p:cNvSpPr>
          <p:nvPr/>
        </p:nvSpPr>
        <p:spPr bwMode="auto">
          <a:xfrm>
            <a:off x="6629400" y="3886200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795338" y="2282825"/>
            <a:ext cx="51323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OP           PH%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KP        </a:t>
            </a:r>
            <a:r>
              <a:rPr lang="fi-FI" altLang="fi-FI" dirty="0">
                <a:solidFill>
                  <a:schemeClr val="bg2"/>
                </a:solidFill>
                <a:latin typeface="+mn-lt"/>
              </a:rPr>
              <a:t>TUOTE             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OH       </a:t>
            </a:r>
            <a:r>
              <a:rPr lang="fi-FI" altLang="fi-FI" dirty="0">
                <a:solidFill>
                  <a:schemeClr val="bg2"/>
                </a:solidFill>
                <a:latin typeface="+mn-lt"/>
              </a:rPr>
              <a:t>KH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AH</a:t>
            </a:r>
            <a:endParaRPr lang="fi-FI" altLang="fi-FI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5" name="Rectangle 5"/>
          <p:cNvSpPr>
            <a:spLocks noChangeArrowheads="1"/>
          </p:cNvSpPr>
          <p:nvPr/>
        </p:nvSpPr>
        <p:spPr bwMode="auto">
          <a:xfrm>
            <a:off x="798513" y="5013325"/>
            <a:ext cx="51022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Annos-    Annos-          KP              TUOTE          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   KH            AH</a:t>
            </a:r>
            <a:endParaRPr lang="fi-FI" altLang="fi-FI" dirty="0">
              <a:solidFill>
                <a:schemeClr val="bg2"/>
              </a:solidFill>
              <a:latin typeface="+mn-lt"/>
            </a:endParaRPr>
          </a:p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määrä      koko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4688817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2,14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2,93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3,00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4108386" y="276225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n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5364088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6,43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6,75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3,60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3,44</a:t>
            </a:r>
            <a:endParaRPr lang="fi-FI" altLang="fi-FI" dirty="0">
              <a:latin typeface="+mj-lt"/>
            </a:endParaRP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808038" y="5662613"/>
            <a:ext cx="5178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rgbClr val="FAFD00"/>
                </a:solidFill>
                <a:latin typeface="+mn-lt"/>
              </a:rPr>
              <a:t>   </a:t>
            </a:r>
            <a:r>
              <a:rPr lang="fi-FI" altLang="fi-FI" b="1" dirty="0">
                <a:solidFill>
                  <a:srgbClr val="FAFD00"/>
                </a:solidFill>
                <a:latin typeface="+mn-lt"/>
              </a:rPr>
              <a:t>48</a:t>
            </a:r>
            <a:r>
              <a:rPr lang="fi-FI" altLang="fi-FI" dirty="0">
                <a:latin typeface="+mn-lt"/>
              </a:rPr>
              <a:t>	</a:t>
            </a:r>
            <a:r>
              <a:rPr lang="fi-FI" altLang="fi-FI" dirty="0" smtClean="0">
                <a:latin typeface="+mn-lt"/>
              </a:rPr>
              <a:t>0,030    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1,44</a:t>
            </a:r>
            <a:r>
              <a:rPr lang="fi-FI" altLang="fi-FI" dirty="0" smtClean="0">
                <a:latin typeface="+mn-lt"/>
              </a:rPr>
              <a:t>       </a:t>
            </a:r>
            <a:r>
              <a:rPr lang="fi-FI" altLang="fi-FI" dirty="0">
                <a:latin typeface="+mn-lt"/>
              </a:rPr>
              <a:t>Kermavaahto	</a:t>
            </a:r>
            <a:r>
              <a:rPr lang="fi-FI" altLang="fi-FI" dirty="0" smtClean="0">
                <a:latin typeface="+mn-lt"/>
              </a:rPr>
              <a:t>  6,50            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9,36</a:t>
            </a:r>
            <a:endParaRPr lang="fi-FI" altLang="fi-FI" b="1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52" name="Rectangle 37"/>
          <p:cNvSpPr>
            <a:spLocks noChangeArrowheads="1"/>
          </p:cNvSpPr>
          <p:nvPr/>
        </p:nvSpPr>
        <p:spPr bwMode="auto">
          <a:xfrm>
            <a:off x="5319713" y="6076951"/>
            <a:ext cx="58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b="1" dirty="0" smtClean="0">
                <a:solidFill>
                  <a:srgbClr val="FC0128"/>
                </a:solidFill>
                <a:latin typeface="+mn-lt"/>
              </a:rPr>
              <a:t>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9,36</a:t>
            </a:r>
            <a:endParaRPr lang="fi-FI" altLang="fi-FI" b="1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chemeClr val="folHlink"/>
                </a:solidFill>
                <a:latin typeface="+mn-lt"/>
              </a:rPr>
              <a:t>Annoskortti  / </a:t>
            </a:r>
            <a:r>
              <a:rPr lang="fi-FI" altLang="fi-FI" sz="3000">
                <a:solidFill>
                  <a:schemeClr val="folHlink"/>
                </a:solidFill>
                <a:latin typeface="+mn-lt"/>
              </a:rPr>
              <a:t>Ainehinta ja Myyntihinta</a:t>
            </a:r>
          </a:p>
        </p:txBody>
      </p:sp>
      <p:grpSp>
        <p:nvGrpSpPr>
          <p:cNvPr id="32806" name="Group 38"/>
          <p:cNvGrpSpPr>
            <a:grpSpLocks/>
          </p:cNvGrpSpPr>
          <p:nvPr/>
        </p:nvGrpSpPr>
        <p:grpSpPr bwMode="auto">
          <a:xfrm>
            <a:off x="823913" y="2133600"/>
            <a:ext cx="5300663" cy="4283075"/>
            <a:chOff x="501" y="1344"/>
            <a:chExt cx="3339" cy="2698"/>
          </a:xfrm>
        </p:grpSpPr>
        <p:sp>
          <p:nvSpPr>
            <p:cNvPr id="32771" name="Rectangle 3"/>
            <p:cNvSpPr>
              <a:spLocks noChangeArrowheads="1"/>
            </p:cNvSpPr>
            <p:nvPr/>
          </p:nvSpPr>
          <p:spPr bwMode="auto">
            <a:xfrm>
              <a:off x="530" y="3124"/>
              <a:ext cx="3275" cy="71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2772" name="Line 4"/>
            <p:cNvSpPr>
              <a:spLocks noChangeShapeType="1"/>
            </p:cNvSpPr>
            <p:nvPr/>
          </p:nvSpPr>
          <p:spPr bwMode="auto">
            <a:xfrm>
              <a:off x="526" y="3514"/>
              <a:ext cx="32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2774" name="Line 6"/>
            <p:cNvSpPr>
              <a:spLocks noChangeShapeType="1"/>
            </p:cNvSpPr>
            <p:nvPr/>
          </p:nvSpPr>
          <p:spPr bwMode="auto">
            <a:xfrm>
              <a:off x="3302" y="312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2775" name="Line 7"/>
            <p:cNvSpPr>
              <a:spLocks noChangeShapeType="1"/>
            </p:cNvSpPr>
            <p:nvPr/>
          </p:nvSpPr>
          <p:spPr bwMode="auto">
            <a:xfrm>
              <a:off x="912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2776" name="Line 8"/>
            <p:cNvSpPr>
              <a:spLocks noChangeShapeType="1"/>
            </p:cNvSpPr>
            <p:nvPr/>
          </p:nvSpPr>
          <p:spPr bwMode="auto">
            <a:xfrm flipH="1">
              <a:off x="1824" y="3120"/>
              <a:ext cx="3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2777" name="Line 9"/>
            <p:cNvSpPr>
              <a:spLocks noChangeShapeType="1"/>
            </p:cNvSpPr>
            <p:nvPr/>
          </p:nvSpPr>
          <p:spPr bwMode="auto">
            <a:xfrm>
              <a:off x="1440" y="3120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2778" name="Line 10"/>
            <p:cNvSpPr>
              <a:spLocks noChangeShapeType="1"/>
            </p:cNvSpPr>
            <p:nvPr/>
          </p:nvSpPr>
          <p:spPr bwMode="auto">
            <a:xfrm>
              <a:off x="2880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2779" name="Rectangle 11"/>
            <p:cNvSpPr>
              <a:spLocks noChangeArrowheads="1"/>
            </p:cNvSpPr>
            <p:nvPr/>
          </p:nvSpPr>
          <p:spPr bwMode="auto">
            <a:xfrm>
              <a:off x="3306" y="3838"/>
              <a:ext cx="499" cy="1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2780" name="Rectangle 12"/>
            <p:cNvSpPr>
              <a:spLocks noChangeArrowheads="1"/>
            </p:cNvSpPr>
            <p:nvPr/>
          </p:nvSpPr>
          <p:spPr bwMode="auto">
            <a:xfrm>
              <a:off x="545" y="2896"/>
              <a:ext cx="55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i="1">
                  <a:latin typeface="+mn-lt"/>
                </a:rPr>
                <a:t>Lisäkkeet</a:t>
              </a:r>
            </a:p>
          </p:txBody>
        </p:sp>
        <p:grpSp>
          <p:nvGrpSpPr>
            <p:cNvPr id="32791" name="Group 23"/>
            <p:cNvGrpSpPr>
              <a:grpSpLocks/>
            </p:cNvGrpSpPr>
            <p:nvPr/>
          </p:nvGrpSpPr>
          <p:grpSpPr bwMode="auto">
            <a:xfrm>
              <a:off x="524" y="1344"/>
              <a:ext cx="3316" cy="1172"/>
              <a:chOff x="524" y="1344"/>
              <a:chExt cx="3316" cy="1172"/>
            </a:xfrm>
          </p:grpSpPr>
          <p:sp>
            <p:nvSpPr>
              <p:cNvPr id="32782" name="Rectangle 14"/>
              <p:cNvSpPr>
                <a:spLocks noChangeArrowheads="1"/>
              </p:cNvSpPr>
              <p:nvPr/>
            </p:nvSpPr>
            <p:spPr bwMode="auto">
              <a:xfrm>
                <a:off x="528" y="1348"/>
                <a:ext cx="3308" cy="11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2783" name="Line 15"/>
              <p:cNvSpPr>
                <a:spLocks noChangeShapeType="1"/>
              </p:cNvSpPr>
              <p:nvPr/>
            </p:nvSpPr>
            <p:spPr bwMode="auto">
              <a:xfrm>
                <a:off x="524" y="1601"/>
                <a:ext cx="33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2785" name="Line 17"/>
              <p:cNvSpPr>
                <a:spLocks noChangeShapeType="1"/>
              </p:cNvSpPr>
              <p:nvPr/>
            </p:nvSpPr>
            <p:spPr bwMode="auto">
              <a:xfrm>
                <a:off x="332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2786" name="Line 18"/>
              <p:cNvSpPr>
                <a:spLocks noChangeShapeType="1"/>
              </p:cNvSpPr>
              <p:nvPr/>
            </p:nvSpPr>
            <p:spPr bwMode="auto">
              <a:xfrm>
                <a:off x="900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2787" name="Line 19"/>
              <p:cNvSpPr>
                <a:spLocks noChangeShapeType="1"/>
              </p:cNvSpPr>
              <p:nvPr/>
            </p:nvSpPr>
            <p:spPr bwMode="auto">
              <a:xfrm>
                <a:off x="1652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2788" name="Line 20"/>
              <p:cNvSpPr>
                <a:spLocks noChangeShapeType="1"/>
              </p:cNvSpPr>
              <p:nvPr/>
            </p:nvSpPr>
            <p:spPr bwMode="auto">
              <a:xfrm>
                <a:off x="1276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2789" name="Line 21"/>
              <p:cNvSpPr>
                <a:spLocks noChangeShapeType="1"/>
              </p:cNvSpPr>
              <p:nvPr/>
            </p:nvSpPr>
            <p:spPr bwMode="auto">
              <a:xfrm>
                <a:off x="2541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2790" name="Line 22"/>
              <p:cNvSpPr>
                <a:spLocks noChangeShapeType="1"/>
              </p:cNvSpPr>
              <p:nvPr/>
            </p:nvSpPr>
            <p:spPr bwMode="auto">
              <a:xfrm>
                <a:off x="291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32792" name="Rectangle 24"/>
            <p:cNvSpPr>
              <a:spLocks noChangeArrowheads="1"/>
            </p:cNvSpPr>
            <p:nvPr/>
          </p:nvSpPr>
          <p:spPr bwMode="auto">
            <a:xfrm>
              <a:off x="1698" y="1740"/>
              <a:ext cx="624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Viinirypäle</a:t>
              </a:r>
            </a:p>
          </p:txBody>
        </p:sp>
        <p:sp>
          <p:nvSpPr>
            <p:cNvPr id="32793" name="Rectangle 25"/>
            <p:cNvSpPr>
              <a:spLocks noChangeArrowheads="1"/>
            </p:cNvSpPr>
            <p:nvPr/>
          </p:nvSpPr>
          <p:spPr bwMode="auto">
            <a:xfrm>
              <a:off x="1321" y="1740"/>
              <a:ext cx="259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0,8</a:t>
              </a:r>
            </a:p>
          </p:txBody>
        </p:sp>
        <p:sp>
          <p:nvSpPr>
            <p:cNvPr id="32794" name="Rectangle 26"/>
            <p:cNvSpPr>
              <a:spLocks noChangeArrowheads="1"/>
            </p:cNvSpPr>
            <p:nvPr/>
          </p:nvSpPr>
          <p:spPr bwMode="auto">
            <a:xfrm>
              <a:off x="980" y="1740"/>
              <a:ext cx="230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---</a:t>
              </a:r>
            </a:p>
          </p:txBody>
        </p:sp>
        <p:sp>
          <p:nvSpPr>
            <p:cNvPr id="32796" name="Rectangle 28"/>
            <p:cNvSpPr>
              <a:spLocks noChangeArrowheads="1"/>
            </p:cNvSpPr>
            <p:nvPr/>
          </p:nvSpPr>
          <p:spPr bwMode="auto">
            <a:xfrm>
              <a:off x="501" y="1740"/>
              <a:ext cx="366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>
                  <a:latin typeface="+mn-lt"/>
                </a:rPr>
                <a:t>   </a:t>
              </a:r>
            </a:p>
          </p:txBody>
        </p:sp>
        <p:sp>
          <p:nvSpPr>
            <p:cNvPr id="32797" name="Rectangle 29"/>
            <p:cNvSpPr>
              <a:spLocks noChangeArrowheads="1"/>
            </p:cNvSpPr>
            <p:nvPr/>
          </p:nvSpPr>
          <p:spPr bwMode="auto">
            <a:xfrm>
              <a:off x="1280" y="2520"/>
              <a:ext cx="368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2798" name="Rectangle 30"/>
            <p:cNvSpPr>
              <a:spLocks noChangeArrowheads="1"/>
            </p:cNvSpPr>
            <p:nvPr/>
          </p:nvSpPr>
          <p:spPr bwMode="auto">
            <a:xfrm>
              <a:off x="3331" y="2520"/>
              <a:ext cx="505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2801" name="Rectangle 33"/>
            <p:cNvSpPr>
              <a:spLocks noChangeArrowheads="1"/>
            </p:cNvSpPr>
            <p:nvPr/>
          </p:nvSpPr>
          <p:spPr bwMode="auto">
            <a:xfrm>
              <a:off x="3447" y="2511"/>
              <a:ext cx="3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20,22</a:t>
              </a:r>
              <a:endParaRPr lang="fi-FI" altLang="fi-FI" dirty="0">
                <a:solidFill>
                  <a:srgbClr val="FAFD00"/>
                </a:solidFill>
                <a:latin typeface="+mn-lt"/>
              </a:endParaRPr>
            </a:p>
          </p:txBody>
        </p:sp>
        <p:sp>
          <p:nvSpPr>
            <p:cNvPr id="32802" name="Rectangle 34"/>
            <p:cNvSpPr>
              <a:spLocks noChangeArrowheads="1"/>
            </p:cNvSpPr>
            <p:nvPr/>
          </p:nvSpPr>
          <p:spPr bwMode="auto">
            <a:xfrm>
              <a:off x="1335" y="2511"/>
              <a:ext cx="5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>
                  <a:solidFill>
                    <a:srgbClr val="FAFD00"/>
                  </a:solidFill>
                  <a:latin typeface="+mn-lt"/>
                </a:rPr>
                <a:t>7,3 </a:t>
              </a:r>
              <a:r>
                <a:rPr lang="fi-FI" altLang="fi-FI" dirty="0">
                  <a:solidFill>
                    <a:srgbClr val="FC0128"/>
                  </a:solidFill>
                  <a:latin typeface="+mn-lt"/>
                </a:rPr>
                <a:t>     kg</a:t>
              </a:r>
            </a:p>
          </p:txBody>
        </p:sp>
        <p:sp>
          <p:nvSpPr>
            <p:cNvPr id="32803" name="Rectangle 35"/>
            <p:cNvSpPr>
              <a:spLocks noChangeArrowheads="1"/>
            </p:cNvSpPr>
            <p:nvPr/>
          </p:nvSpPr>
          <p:spPr bwMode="auto">
            <a:xfrm>
              <a:off x="1575" y="2703"/>
              <a:ext cx="1860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>
                  <a:latin typeface="+mn-lt"/>
                </a:rPr>
                <a:t>Annoskoko:  	 0,150 kg</a:t>
              </a:r>
            </a:p>
            <a:p>
              <a:r>
                <a:rPr lang="fi-FI" altLang="fi-FI">
                  <a:latin typeface="+mn-lt"/>
                </a:rPr>
                <a:t>Annosmäärä:	48,66 kpl	</a:t>
              </a:r>
            </a:p>
          </p:txBody>
        </p:sp>
        <p:sp>
          <p:nvSpPr>
            <p:cNvPr id="32804" name="Line 36"/>
            <p:cNvSpPr>
              <a:spLocks noChangeShapeType="1"/>
            </p:cNvSpPr>
            <p:nvPr/>
          </p:nvSpPr>
          <p:spPr bwMode="auto">
            <a:xfrm flipH="1">
              <a:off x="2784" y="3120"/>
              <a:ext cx="1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32807" name="Rectangle 39"/>
          <p:cNvSpPr>
            <a:spLocks noChangeArrowheads="1"/>
          </p:cNvSpPr>
          <p:nvPr/>
        </p:nvSpPr>
        <p:spPr bwMode="auto">
          <a:xfrm>
            <a:off x="823913" y="1196975"/>
            <a:ext cx="19272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>
                <a:latin typeface="+mn-lt"/>
              </a:rPr>
              <a:t>Ainehinta/annos :</a:t>
            </a:r>
          </a:p>
          <a:p>
            <a:r>
              <a:rPr lang="fi-FI" altLang="fi-FI" sz="1800" b="1">
                <a:latin typeface="+mn-lt"/>
              </a:rPr>
              <a:t>                Kate% :</a:t>
            </a:r>
          </a:p>
        </p:txBody>
      </p:sp>
      <p:sp>
        <p:nvSpPr>
          <p:cNvPr id="32808" name="Rectangle 40"/>
          <p:cNvSpPr>
            <a:spLocks noChangeArrowheads="1"/>
          </p:cNvSpPr>
          <p:nvPr/>
        </p:nvSpPr>
        <p:spPr bwMode="auto">
          <a:xfrm>
            <a:off x="3719513" y="1120775"/>
            <a:ext cx="1471045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latin typeface="+mn-lt"/>
              </a:rPr>
              <a:t>Myyntihinta :</a:t>
            </a:r>
          </a:p>
          <a:p>
            <a:r>
              <a:rPr lang="fi-FI" altLang="fi-FI" sz="1800" b="1" dirty="0">
                <a:latin typeface="+mn-lt"/>
              </a:rPr>
              <a:t>      Kate </a:t>
            </a:r>
            <a:r>
              <a:rPr lang="fi-FI" altLang="fi-FI" sz="1800" b="1" dirty="0" smtClean="0">
                <a:latin typeface="+mn-lt"/>
              </a:rPr>
              <a:t>e </a:t>
            </a:r>
            <a:r>
              <a:rPr lang="fi-FI" altLang="fi-FI" sz="1800" b="1" dirty="0">
                <a:latin typeface="+mn-lt"/>
              </a:rPr>
              <a:t>:</a:t>
            </a:r>
          </a:p>
        </p:txBody>
      </p:sp>
      <p:sp>
        <p:nvSpPr>
          <p:cNvPr id="32809" name="Rectangle 41"/>
          <p:cNvSpPr>
            <a:spLocks noChangeArrowheads="1"/>
          </p:cNvSpPr>
          <p:nvPr/>
        </p:nvSpPr>
        <p:spPr bwMode="auto">
          <a:xfrm>
            <a:off x="6615113" y="2797175"/>
            <a:ext cx="2491068" cy="2644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latin typeface="+mn-lt"/>
              </a:rPr>
              <a:t>Hinnoittelu:</a:t>
            </a:r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Myyntihinta</a:t>
            </a:r>
            <a:r>
              <a:rPr lang="fi-FI" altLang="fi-FI" sz="1800" b="1" dirty="0">
                <a:solidFill>
                  <a:srgbClr val="3C09F5"/>
                </a:solidFill>
                <a:latin typeface="+mn-lt"/>
              </a:rPr>
              <a:t>    X    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100%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- ainekulut      </a:t>
            </a:r>
            <a:r>
              <a:rPr lang="fi-FI" altLang="fi-FI" sz="1800" b="1" dirty="0" smtClean="0">
                <a:solidFill>
                  <a:srgbClr val="3C09F5"/>
                </a:solidFill>
                <a:latin typeface="+mn-lt"/>
              </a:rPr>
              <a:t>0,65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  25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%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Kate		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75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%</a:t>
            </a:r>
          </a:p>
          <a:p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200" b="1" dirty="0">
                <a:solidFill>
                  <a:srgbClr val="FAFD00"/>
                </a:solidFill>
                <a:latin typeface="+mn-lt"/>
              </a:rPr>
              <a:t>       </a:t>
            </a:r>
          </a:p>
          <a:p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pPr eaLnBrk="1"/>
            <a:endParaRPr lang="fi-FI" altLang="fi-FI" sz="18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32810" name="Rectangle 42"/>
          <p:cNvSpPr>
            <a:spLocks noChangeArrowheads="1"/>
          </p:cNvSpPr>
          <p:nvPr/>
        </p:nvSpPr>
        <p:spPr bwMode="auto">
          <a:xfrm>
            <a:off x="2728913" y="1196975"/>
            <a:ext cx="690896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 smtClean="0">
                <a:solidFill>
                  <a:srgbClr val="3C09F5"/>
                </a:solidFill>
                <a:latin typeface="+mn-lt"/>
              </a:rPr>
              <a:t>0,62</a:t>
            </a:r>
            <a:endParaRPr lang="fi-FI" altLang="fi-FI" sz="1800" b="1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1800" b="1" dirty="0" smtClean="0">
                <a:solidFill>
                  <a:srgbClr val="3C09F5"/>
                </a:solidFill>
                <a:latin typeface="+mn-lt"/>
              </a:rPr>
              <a:t>75 </a:t>
            </a:r>
            <a:r>
              <a:rPr lang="fi-FI" altLang="fi-FI" sz="1800" b="1" dirty="0">
                <a:solidFill>
                  <a:srgbClr val="3C09F5"/>
                </a:solidFill>
                <a:latin typeface="+mn-lt"/>
              </a:rPr>
              <a:t>% </a:t>
            </a:r>
          </a:p>
          <a:p>
            <a:pPr eaLnBrk="1"/>
            <a:endParaRPr lang="fi-FI" altLang="fi-FI" sz="1800" b="1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32811" name="Line 43"/>
          <p:cNvSpPr>
            <a:spLocks noChangeShapeType="1"/>
          </p:cNvSpPr>
          <p:nvPr/>
        </p:nvSpPr>
        <p:spPr bwMode="auto">
          <a:xfrm>
            <a:off x="6643688" y="3917950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32812" name="Line 44"/>
          <p:cNvSpPr>
            <a:spLocks noChangeShapeType="1"/>
          </p:cNvSpPr>
          <p:nvPr/>
        </p:nvSpPr>
        <p:spPr bwMode="auto">
          <a:xfrm>
            <a:off x="8534400" y="4038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795338" y="2282825"/>
            <a:ext cx="51323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OP           PH%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KP        </a:t>
            </a:r>
            <a:r>
              <a:rPr lang="fi-FI" altLang="fi-FI" dirty="0">
                <a:solidFill>
                  <a:schemeClr val="bg2"/>
                </a:solidFill>
                <a:latin typeface="+mn-lt"/>
              </a:rPr>
              <a:t>TUOTE             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OH       </a:t>
            </a:r>
            <a:r>
              <a:rPr lang="fi-FI" altLang="fi-FI" dirty="0">
                <a:solidFill>
                  <a:schemeClr val="bg2"/>
                </a:solidFill>
                <a:latin typeface="+mn-lt"/>
              </a:rPr>
              <a:t>KH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AH</a:t>
            </a:r>
            <a:endParaRPr lang="fi-FI" altLang="fi-FI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7" name="Rectangle 5"/>
          <p:cNvSpPr>
            <a:spLocks noChangeArrowheads="1"/>
          </p:cNvSpPr>
          <p:nvPr/>
        </p:nvSpPr>
        <p:spPr bwMode="auto">
          <a:xfrm>
            <a:off x="798513" y="5013325"/>
            <a:ext cx="51022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Annos-    Annos-          KP              TUOTE          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   KH            AH</a:t>
            </a:r>
            <a:endParaRPr lang="fi-FI" altLang="fi-FI" dirty="0">
              <a:solidFill>
                <a:schemeClr val="bg2"/>
              </a:solidFill>
              <a:latin typeface="+mn-lt"/>
            </a:endParaRPr>
          </a:p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määrä      koko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4688817" y="276225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2,14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2,93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3,00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4108386" y="276225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n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5364088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6,43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6,75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3,60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3,44</a:t>
            </a:r>
            <a:endParaRPr lang="fi-FI" altLang="fi-FI" dirty="0">
              <a:latin typeface="+mj-lt"/>
            </a:endParaRPr>
          </a:p>
        </p:txBody>
      </p:sp>
      <p:sp>
        <p:nvSpPr>
          <p:cNvPr id="51" name="Rectangle 13"/>
          <p:cNvSpPr>
            <a:spLocks noChangeArrowheads="1"/>
          </p:cNvSpPr>
          <p:nvPr/>
        </p:nvSpPr>
        <p:spPr bwMode="auto">
          <a:xfrm>
            <a:off x="808038" y="5662613"/>
            <a:ext cx="5178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rgbClr val="FAFD00"/>
                </a:solidFill>
                <a:latin typeface="+mn-lt"/>
              </a:rPr>
              <a:t>   </a:t>
            </a:r>
            <a:r>
              <a:rPr lang="fi-FI" altLang="fi-FI" b="1" dirty="0">
                <a:solidFill>
                  <a:srgbClr val="FAFD00"/>
                </a:solidFill>
                <a:latin typeface="+mn-lt"/>
              </a:rPr>
              <a:t>48</a:t>
            </a:r>
            <a:r>
              <a:rPr lang="fi-FI" altLang="fi-FI" dirty="0">
                <a:latin typeface="+mn-lt"/>
              </a:rPr>
              <a:t>	</a:t>
            </a:r>
            <a:r>
              <a:rPr lang="fi-FI" altLang="fi-FI" dirty="0" smtClean="0">
                <a:latin typeface="+mn-lt"/>
              </a:rPr>
              <a:t>0,030    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1,44</a:t>
            </a:r>
            <a:r>
              <a:rPr lang="fi-FI" altLang="fi-FI" dirty="0" smtClean="0">
                <a:latin typeface="+mn-lt"/>
              </a:rPr>
              <a:t>       </a:t>
            </a:r>
            <a:r>
              <a:rPr lang="fi-FI" altLang="fi-FI" dirty="0">
                <a:latin typeface="+mn-lt"/>
              </a:rPr>
              <a:t>Kermavaahto	</a:t>
            </a:r>
            <a:r>
              <a:rPr lang="fi-FI" altLang="fi-FI" dirty="0" smtClean="0">
                <a:latin typeface="+mn-lt"/>
              </a:rPr>
              <a:t>  </a:t>
            </a:r>
            <a:r>
              <a:rPr lang="fi-FI" altLang="fi-FI" dirty="0" smtClean="0">
                <a:latin typeface="+mn-lt"/>
              </a:rPr>
              <a:t> 6,50            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9,36</a:t>
            </a:r>
            <a:endParaRPr lang="fi-FI" altLang="fi-FI" b="1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52" name="Rectangle 37"/>
          <p:cNvSpPr>
            <a:spLocks noChangeArrowheads="1"/>
          </p:cNvSpPr>
          <p:nvPr/>
        </p:nvSpPr>
        <p:spPr bwMode="auto">
          <a:xfrm>
            <a:off x="5319713" y="6076951"/>
            <a:ext cx="58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b="1" dirty="0" smtClean="0">
                <a:solidFill>
                  <a:srgbClr val="FC0128"/>
                </a:solidFill>
                <a:latin typeface="+mn-lt"/>
              </a:rPr>
              <a:t>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9,36</a:t>
            </a:r>
            <a:endParaRPr lang="fi-FI" altLang="fi-FI" b="1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715250" cy="1143000"/>
          </a:xfrm>
          <a:noFill/>
          <a:ln/>
        </p:spPr>
        <p:txBody>
          <a:bodyPr/>
          <a:lstStyle/>
          <a:p>
            <a:r>
              <a:rPr lang="fi-FI" altLang="fi-FI">
                <a:solidFill>
                  <a:schemeClr val="folHlink"/>
                </a:solidFill>
                <a:latin typeface="+mn-lt"/>
              </a:rPr>
              <a:t>Annoskortti  / </a:t>
            </a:r>
            <a:r>
              <a:rPr lang="fi-FI" altLang="fi-FI" sz="3000">
                <a:solidFill>
                  <a:schemeClr val="folHlink"/>
                </a:solidFill>
                <a:latin typeface="+mn-lt"/>
              </a:rPr>
              <a:t>Ainehinta ja Myyntihinta</a:t>
            </a:r>
          </a:p>
        </p:txBody>
      </p:sp>
      <p:grpSp>
        <p:nvGrpSpPr>
          <p:cNvPr id="33830" name="Group 38"/>
          <p:cNvGrpSpPr>
            <a:grpSpLocks/>
          </p:cNvGrpSpPr>
          <p:nvPr/>
        </p:nvGrpSpPr>
        <p:grpSpPr bwMode="auto">
          <a:xfrm>
            <a:off x="883107" y="2124276"/>
            <a:ext cx="5300663" cy="4283075"/>
            <a:chOff x="501" y="1344"/>
            <a:chExt cx="3339" cy="2698"/>
          </a:xfrm>
        </p:grpSpPr>
        <p:sp>
          <p:nvSpPr>
            <p:cNvPr id="33795" name="Rectangle 3"/>
            <p:cNvSpPr>
              <a:spLocks noChangeArrowheads="1"/>
            </p:cNvSpPr>
            <p:nvPr/>
          </p:nvSpPr>
          <p:spPr bwMode="auto">
            <a:xfrm>
              <a:off x="530" y="3124"/>
              <a:ext cx="3275" cy="712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3796" name="Line 4"/>
            <p:cNvSpPr>
              <a:spLocks noChangeShapeType="1"/>
            </p:cNvSpPr>
            <p:nvPr/>
          </p:nvSpPr>
          <p:spPr bwMode="auto">
            <a:xfrm>
              <a:off x="526" y="3514"/>
              <a:ext cx="328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3798" name="Line 6"/>
            <p:cNvSpPr>
              <a:spLocks noChangeShapeType="1"/>
            </p:cNvSpPr>
            <p:nvPr/>
          </p:nvSpPr>
          <p:spPr bwMode="auto">
            <a:xfrm>
              <a:off x="3302" y="3120"/>
              <a:ext cx="0" cy="92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3799" name="Line 7"/>
            <p:cNvSpPr>
              <a:spLocks noChangeShapeType="1"/>
            </p:cNvSpPr>
            <p:nvPr/>
          </p:nvSpPr>
          <p:spPr bwMode="auto">
            <a:xfrm>
              <a:off x="912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3800" name="Line 8"/>
            <p:cNvSpPr>
              <a:spLocks noChangeShapeType="1"/>
            </p:cNvSpPr>
            <p:nvPr/>
          </p:nvSpPr>
          <p:spPr bwMode="auto">
            <a:xfrm flipH="1">
              <a:off x="1824" y="3120"/>
              <a:ext cx="3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3801" name="Line 9"/>
            <p:cNvSpPr>
              <a:spLocks noChangeShapeType="1"/>
            </p:cNvSpPr>
            <p:nvPr/>
          </p:nvSpPr>
          <p:spPr bwMode="auto">
            <a:xfrm>
              <a:off x="1440" y="3120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3802" name="Line 10"/>
            <p:cNvSpPr>
              <a:spLocks noChangeShapeType="1"/>
            </p:cNvSpPr>
            <p:nvPr/>
          </p:nvSpPr>
          <p:spPr bwMode="auto">
            <a:xfrm>
              <a:off x="2880" y="3120"/>
              <a:ext cx="0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3803" name="Rectangle 11"/>
            <p:cNvSpPr>
              <a:spLocks noChangeArrowheads="1"/>
            </p:cNvSpPr>
            <p:nvPr/>
          </p:nvSpPr>
          <p:spPr bwMode="auto">
            <a:xfrm>
              <a:off x="3306" y="3844"/>
              <a:ext cx="499" cy="1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 dirty="0">
                <a:latin typeface="+mn-lt"/>
              </a:endParaRPr>
            </a:p>
          </p:txBody>
        </p:sp>
        <p:sp>
          <p:nvSpPr>
            <p:cNvPr id="33804" name="Rectangle 12"/>
            <p:cNvSpPr>
              <a:spLocks noChangeArrowheads="1"/>
            </p:cNvSpPr>
            <p:nvPr/>
          </p:nvSpPr>
          <p:spPr bwMode="auto">
            <a:xfrm>
              <a:off x="545" y="2896"/>
              <a:ext cx="55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i="1">
                  <a:latin typeface="+mn-lt"/>
                </a:rPr>
                <a:t>Lisäkkeet</a:t>
              </a:r>
            </a:p>
          </p:txBody>
        </p:sp>
        <p:sp>
          <p:nvSpPr>
            <p:cNvPr id="33805" name="Rectangle 13"/>
            <p:cNvSpPr>
              <a:spLocks noChangeArrowheads="1"/>
            </p:cNvSpPr>
            <p:nvPr/>
          </p:nvSpPr>
          <p:spPr bwMode="auto">
            <a:xfrm>
              <a:off x="509" y="3567"/>
              <a:ext cx="317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dirty="0">
                  <a:solidFill>
                    <a:srgbClr val="FAFD00"/>
                  </a:solidFill>
                  <a:latin typeface="+mn-lt"/>
                </a:rPr>
                <a:t>   </a:t>
              </a:r>
              <a:r>
                <a:rPr lang="fi-FI" altLang="fi-FI" b="1" dirty="0">
                  <a:solidFill>
                    <a:srgbClr val="FAFD00"/>
                  </a:solidFill>
                  <a:latin typeface="+mn-lt"/>
                </a:rPr>
                <a:t>48</a:t>
              </a:r>
              <a:r>
                <a:rPr lang="fi-FI" altLang="fi-FI" dirty="0">
                  <a:latin typeface="+mn-lt"/>
                </a:rPr>
                <a:t>	0,050      </a:t>
              </a:r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1,44</a:t>
              </a:r>
              <a:r>
                <a:rPr lang="fi-FI" altLang="fi-FI" dirty="0" smtClean="0">
                  <a:latin typeface="+mn-lt"/>
                </a:rPr>
                <a:t>       </a:t>
              </a:r>
              <a:r>
                <a:rPr lang="fi-FI" altLang="fi-FI" dirty="0">
                  <a:latin typeface="+mn-lt"/>
                </a:rPr>
                <a:t>Kermavaahto	       </a:t>
              </a:r>
              <a:r>
                <a:rPr lang="fi-FI" altLang="fi-FI" dirty="0" smtClean="0">
                  <a:latin typeface="+mn-lt"/>
                </a:rPr>
                <a:t>6,50       </a:t>
              </a:r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9,36</a:t>
              </a:r>
              <a:endParaRPr lang="fi-FI" altLang="fi-FI" b="1" dirty="0">
                <a:solidFill>
                  <a:srgbClr val="FAFD00"/>
                </a:solidFill>
                <a:latin typeface="+mn-lt"/>
              </a:endParaRPr>
            </a:p>
          </p:txBody>
        </p:sp>
        <p:grpSp>
          <p:nvGrpSpPr>
            <p:cNvPr id="33815" name="Group 23"/>
            <p:cNvGrpSpPr>
              <a:grpSpLocks/>
            </p:cNvGrpSpPr>
            <p:nvPr/>
          </p:nvGrpSpPr>
          <p:grpSpPr bwMode="auto">
            <a:xfrm>
              <a:off x="524" y="1344"/>
              <a:ext cx="3316" cy="1172"/>
              <a:chOff x="524" y="1344"/>
              <a:chExt cx="3316" cy="1172"/>
            </a:xfrm>
          </p:grpSpPr>
          <p:sp>
            <p:nvSpPr>
              <p:cNvPr id="33806" name="Rectangle 14"/>
              <p:cNvSpPr>
                <a:spLocks noChangeArrowheads="1"/>
              </p:cNvSpPr>
              <p:nvPr/>
            </p:nvSpPr>
            <p:spPr bwMode="auto">
              <a:xfrm>
                <a:off x="528" y="1348"/>
                <a:ext cx="3308" cy="1164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3807" name="Line 15"/>
              <p:cNvSpPr>
                <a:spLocks noChangeShapeType="1"/>
              </p:cNvSpPr>
              <p:nvPr/>
            </p:nvSpPr>
            <p:spPr bwMode="auto">
              <a:xfrm>
                <a:off x="524" y="1601"/>
                <a:ext cx="33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3809" name="Line 17"/>
              <p:cNvSpPr>
                <a:spLocks noChangeShapeType="1"/>
              </p:cNvSpPr>
              <p:nvPr/>
            </p:nvSpPr>
            <p:spPr bwMode="auto">
              <a:xfrm>
                <a:off x="332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3810" name="Line 18"/>
              <p:cNvSpPr>
                <a:spLocks noChangeShapeType="1"/>
              </p:cNvSpPr>
              <p:nvPr/>
            </p:nvSpPr>
            <p:spPr bwMode="auto">
              <a:xfrm>
                <a:off x="900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3811" name="Line 19"/>
              <p:cNvSpPr>
                <a:spLocks noChangeShapeType="1"/>
              </p:cNvSpPr>
              <p:nvPr/>
            </p:nvSpPr>
            <p:spPr bwMode="auto">
              <a:xfrm>
                <a:off x="1652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3812" name="Line 20"/>
              <p:cNvSpPr>
                <a:spLocks noChangeShapeType="1"/>
              </p:cNvSpPr>
              <p:nvPr/>
            </p:nvSpPr>
            <p:spPr bwMode="auto">
              <a:xfrm>
                <a:off x="1276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3813" name="Line 21"/>
              <p:cNvSpPr>
                <a:spLocks noChangeShapeType="1"/>
              </p:cNvSpPr>
              <p:nvPr/>
            </p:nvSpPr>
            <p:spPr bwMode="auto">
              <a:xfrm>
                <a:off x="2541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  <p:sp>
            <p:nvSpPr>
              <p:cNvPr id="33814" name="Line 22"/>
              <p:cNvSpPr>
                <a:spLocks noChangeShapeType="1"/>
              </p:cNvSpPr>
              <p:nvPr/>
            </p:nvSpPr>
            <p:spPr bwMode="auto">
              <a:xfrm>
                <a:off x="2917" y="1344"/>
                <a:ext cx="0" cy="1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n-lt"/>
                </a:endParaRPr>
              </a:p>
            </p:txBody>
          </p:sp>
        </p:grpSp>
        <p:sp>
          <p:nvSpPr>
            <p:cNvPr id="33816" name="Rectangle 24"/>
            <p:cNvSpPr>
              <a:spLocks noChangeArrowheads="1"/>
            </p:cNvSpPr>
            <p:nvPr/>
          </p:nvSpPr>
          <p:spPr bwMode="auto">
            <a:xfrm>
              <a:off x="1698" y="1740"/>
              <a:ext cx="624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Viinirypäle</a:t>
              </a:r>
            </a:p>
          </p:txBody>
        </p:sp>
        <p:sp>
          <p:nvSpPr>
            <p:cNvPr id="33817" name="Rectangle 25"/>
            <p:cNvSpPr>
              <a:spLocks noChangeArrowheads="1"/>
            </p:cNvSpPr>
            <p:nvPr/>
          </p:nvSpPr>
          <p:spPr bwMode="auto">
            <a:xfrm>
              <a:off x="1321" y="1740"/>
              <a:ext cx="259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0,8</a:t>
              </a:r>
            </a:p>
          </p:txBody>
        </p:sp>
        <p:sp>
          <p:nvSpPr>
            <p:cNvPr id="33818" name="Rectangle 26"/>
            <p:cNvSpPr>
              <a:spLocks noChangeArrowheads="1"/>
            </p:cNvSpPr>
            <p:nvPr/>
          </p:nvSpPr>
          <p:spPr bwMode="auto">
            <a:xfrm>
              <a:off x="980" y="1740"/>
              <a:ext cx="230" cy="7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latin typeface="+mn-lt"/>
                </a:rPr>
                <a:t>---</a:t>
              </a:r>
            </a:p>
          </p:txBody>
        </p:sp>
        <p:sp>
          <p:nvSpPr>
            <p:cNvPr id="33820" name="Rectangle 28"/>
            <p:cNvSpPr>
              <a:spLocks noChangeArrowheads="1"/>
            </p:cNvSpPr>
            <p:nvPr/>
          </p:nvSpPr>
          <p:spPr bwMode="auto">
            <a:xfrm>
              <a:off x="501" y="1740"/>
              <a:ext cx="366" cy="7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4,29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3,07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1,85</a:t>
              </a:r>
            </a:p>
            <a:p>
              <a:pPr>
                <a:lnSpc>
                  <a:spcPct val="125000"/>
                </a:lnSpc>
              </a:pPr>
              <a:r>
                <a:rPr lang="fi-FI" altLang="fi-FI">
                  <a:solidFill>
                    <a:srgbClr val="FAFD00"/>
                  </a:solidFill>
                  <a:latin typeface="+mn-lt"/>
                </a:rPr>
                <a:t>0,8 </a:t>
              </a:r>
              <a:r>
                <a:rPr lang="fi-FI" altLang="fi-FI">
                  <a:latin typeface="+mn-lt"/>
                </a:rPr>
                <a:t>   </a:t>
              </a:r>
            </a:p>
          </p:txBody>
        </p:sp>
        <p:sp>
          <p:nvSpPr>
            <p:cNvPr id="33821" name="Rectangle 29"/>
            <p:cNvSpPr>
              <a:spLocks noChangeArrowheads="1"/>
            </p:cNvSpPr>
            <p:nvPr/>
          </p:nvSpPr>
          <p:spPr bwMode="auto">
            <a:xfrm>
              <a:off x="1280" y="2520"/>
              <a:ext cx="368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3822" name="Rectangle 30"/>
            <p:cNvSpPr>
              <a:spLocks noChangeArrowheads="1"/>
            </p:cNvSpPr>
            <p:nvPr/>
          </p:nvSpPr>
          <p:spPr bwMode="auto">
            <a:xfrm>
              <a:off x="3331" y="2520"/>
              <a:ext cx="505" cy="16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n-lt"/>
              </a:endParaRPr>
            </a:p>
          </p:txBody>
        </p:sp>
        <p:sp>
          <p:nvSpPr>
            <p:cNvPr id="33825" name="Rectangle 33"/>
            <p:cNvSpPr>
              <a:spLocks noChangeArrowheads="1"/>
            </p:cNvSpPr>
            <p:nvPr/>
          </p:nvSpPr>
          <p:spPr bwMode="auto">
            <a:xfrm>
              <a:off x="3447" y="2511"/>
              <a:ext cx="37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 smtClean="0">
                  <a:solidFill>
                    <a:srgbClr val="FAFD00"/>
                  </a:solidFill>
                  <a:latin typeface="+mn-lt"/>
                </a:rPr>
                <a:t>20,22</a:t>
              </a:r>
              <a:endParaRPr lang="fi-FI" altLang="fi-FI" dirty="0">
                <a:solidFill>
                  <a:srgbClr val="FAFD00"/>
                </a:solidFill>
                <a:latin typeface="+mn-lt"/>
              </a:endParaRPr>
            </a:p>
          </p:txBody>
        </p:sp>
        <p:sp>
          <p:nvSpPr>
            <p:cNvPr id="33826" name="Rectangle 34"/>
            <p:cNvSpPr>
              <a:spLocks noChangeArrowheads="1"/>
            </p:cNvSpPr>
            <p:nvPr/>
          </p:nvSpPr>
          <p:spPr bwMode="auto">
            <a:xfrm>
              <a:off x="1335" y="2511"/>
              <a:ext cx="51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b="1" dirty="0">
                  <a:solidFill>
                    <a:srgbClr val="FAFD00"/>
                  </a:solidFill>
                  <a:latin typeface="+mn-lt"/>
                </a:rPr>
                <a:t>7,3 </a:t>
              </a:r>
              <a:r>
                <a:rPr lang="fi-FI" altLang="fi-FI" dirty="0">
                  <a:solidFill>
                    <a:srgbClr val="FAFD00"/>
                  </a:solidFill>
                  <a:latin typeface="+mn-lt"/>
                </a:rPr>
                <a:t> </a:t>
              </a:r>
              <a:r>
                <a:rPr lang="fi-FI" altLang="fi-FI" dirty="0">
                  <a:solidFill>
                    <a:srgbClr val="FC0128"/>
                  </a:solidFill>
                  <a:latin typeface="+mn-lt"/>
                </a:rPr>
                <a:t>    kg</a:t>
              </a:r>
            </a:p>
          </p:txBody>
        </p:sp>
        <p:sp>
          <p:nvSpPr>
            <p:cNvPr id="33827" name="Rectangle 35"/>
            <p:cNvSpPr>
              <a:spLocks noChangeArrowheads="1"/>
            </p:cNvSpPr>
            <p:nvPr/>
          </p:nvSpPr>
          <p:spPr bwMode="auto">
            <a:xfrm>
              <a:off x="1575" y="2703"/>
              <a:ext cx="1860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fi-FI" altLang="fi-FI" dirty="0">
                  <a:latin typeface="+mn-lt"/>
                </a:rPr>
                <a:t>Annoskoko:  	 0,150 kg</a:t>
              </a:r>
            </a:p>
            <a:p>
              <a:r>
                <a:rPr lang="fi-FI" altLang="fi-FI" dirty="0">
                  <a:latin typeface="+mn-lt"/>
                </a:rPr>
                <a:t>Annosmäärä:	48,66 kpl	</a:t>
              </a:r>
            </a:p>
          </p:txBody>
        </p:sp>
        <p:sp>
          <p:nvSpPr>
            <p:cNvPr id="33828" name="Line 36"/>
            <p:cNvSpPr>
              <a:spLocks noChangeShapeType="1"/>
            </p:cNvSpPr>
            <p:nvPr/>
          </p:nvSpPr>
          <p:spPr bwMode="auto">
            <a:xfrm flipH="1">
              <a:off x="2784" y="3120"/>
              <a:ext cx="14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i-FI">
                <a:latin typeface="+mn-lt"/>
              </a:endParaRPr>
            </a:p>
          </p:txBody>
        </p:sp>
      </p:grpSp>
      <p:sp>
        <p:nvSpPr>
          <p:cNvPr id="33831" name="Rectangle 39"/>
          <p:cNvSpPr>
            <a:spLocks noChangeArrowheads="1"/>
          </p:cNvSpPr>
          <p:nvPr/>
        </p:nvSpPr>
        <p:spPr bwMode="auto">
          <a:xfrm>
            <a:off x="823913" y="1196975"/>
            <a:ext cx="19272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>
                <a:latin typeface="+mn-lt"/>
              </a:rPr>
              <a:t>Ainehinta/annos :</a:t>
            </a:r>
          </a:p>
          <a:p>
            <a:r>
              <a:rPr lang="fi-FI" altLang="fi-FI" sz="1800" b="1">
                <a:latin typeface="+mn-lt"/>
              </a:rPr>
              <a:t>                Kate% :</a:t>
            </a:r>
          </a:p>
        </p:txBody>
      </p:sp>
      <p:sp>
        <p:nvSpPr>
          <p:cNvPr id="33832" name="Rectangle 40"/>
          <p:cNvSpPr>
            <a:spLocks noChangeArrowheads="1"/>
          </p:cNvSpPr>
          <p:nvPr/>
        </p:nvSpPr>
        <p:spPr bwMode="auto">
          <a:xfrm>
            <a:off x="3719513" y="1120775"/>
            <a:ext cx="3631893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latin typeface="+mn-lt"/>
              </a:rPr>
              <a:t>Myyntihinta </a:t>
            </a:r>
            <a:r>
              <a:rPr lang="fi-FI" altLang="fi-FI" sz="1800" b="1" dirty="0" smtClean="0">
                <a:latin typeface="+mn-lt"/>
              </a:rPr>
              <a:t>:         </a:t>
            </a:r>
            <a:r>
              <a:rPr lang="fi-FI" altLang="fi-FI" sz="1800" b="1" dirty="0" smtClean="0">
                <a:solidFill>
                  <a:srgbClr val="3C09F5"/>
                </a:solidFill>
                <a:latin typeface="+mn-lt"/>
              </a:rPr>
              <a:t>2,48</a:t>
            </a:r>
            <a:r>
              <a:rPr lang="fi-FI" altLang="fi-FI" sz="1800" b="1" dirty="0" smtClean="0">
                <a:latin typeface="+mn-lt"/>
              </a:rPr>
              <a:t>     </a:t>
            </a:r>
            <a:r>
              <a:rPr lang="fi-FI" altLang="fi-FI" sz="1200" dirty="0" smtClean="0">
                <a:latin typeface="+mn-lt"/>
              </a:rPr>
              <a:t>0,62 </a:t>
            </a:r>
            <a:r>
              <a:rPr lang="fi-FI" altLang="fi-FI" sz="1200" dirty="0">
                <a:latin typeface="+mn-lt"/>
              </a:rPr>
              <a:t>x 100 </a:t>
            </a:r>
            <a:r>
              <a:rPr lang="fi-FI" altLang="fi-FI" sz="1200" dirty="0" smtClean="0">
                <a:latin typeface="+mn-lt"/>
              </a:rPr>
              <a:t>/25</a:t>
            </a:r>
            <a:r>
              <a:rPr lang="fi-FI" altLang="fi-FI" sz="1200" dirty="0">
                <a:latin typeface="+mn-lt"/>
              </a:rPr>
              <a:t>%</a:t>
            </a:r>
            <a:endParaRPr lang="fi-FI" altLang="fi-FI" sz="1800" b="1" dirty="0">
              <a:latin typeface="+mn-lt"/>
            </a:endParaRPr>
          </a:p>
          <a:p>
            <a:r>
              <a:rPr lang="fi-FI" altLang="fi-FI" sz="1800" b="1" dirty="0">
                <a:latin typeface="+mn-lt"/>
              </a:rPr>
              <a:t>      Kate </a:t>
            </a:r>
            <a:r>
              <a:rPr lang="fi-FI" altLang="fi-FI" sz="1800" b="1" dirty="0" smtClean="0">
                <a:latin typeface="+mn-lt"/>
              </a:rPr>
              <a:t>e      </a:t>
            </a:r>
            <a:r>
              <a:rPr lang="fi-FI" altLang="fi-FI" sz="1800" b="1" dirty="0">
                <a:latin typeface="+mn-lt"/>
              </a:rPr>
              <a:t>:         </a:t>
            </a:r>
            <a:r>
              <a:rPr lang="fi-FI" altLang="fi-FI" sz="1800" b="1" dirty="0" smtClean="0">
                <a:solidFill>
                  <a:srgbClr val="3C09F5"/>
                </a:solidFill>
                <a:latin typeface="+mn-lt"/>
              </a:rPr>
              <a:t>1,86</a:t>
            </a:r>
            <a:r>
              <a:rPr lang="fi-FI" altLang="fi-FI" sz="1800" b="1" dirty="0" smtClean="0">
                <a:solidFill>
                  <a:srgbClr val="FAFD00"/>
                </a:solidFill>
                <a:latin typeface="+mn-lt"/>
              </a:rPr>
              <a:t> </a:t>
            </a:r>
            <a:r>
              <a:rPr lang="fi-FI" altLang="fi-FI" sz="1800" b="1" dirty="0" smtClean="0">
                <a:latin typeface="+mn-lt"/>
              </a:rPr>
              <a:t>       </a:t>
            </a:r>
            <a:r>
              <a:rPr lang="fi-FI" altLang="fi-FI" sz="1200" dirty="0" smtClean="0">
                <a:latin typeface="+mn-lt"/>
              </a:rPr>
              <a:t>2,48 - 0,62</a:t>
            </a:r>
            <a:endParaRPr lang="fi-FI" altLang="fi-FI" sz="1200" dirty="0">
              <a:latin typeface="+mn-lt"/>
            </a:endParaRPr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6615113" y="2797175"/>
            <a:ext cx="2491068" cy="2644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>
                <a:latin typeface="+mn-lt"/>
              </a:rPr>
              <a:t>Hinnoittelu:</a:t>
            </a:r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Myyntihinta</a:t>
            </a:r>
            <a:r>
              <a:rPr lang="fi-FI" altLang="fi-FI" sz="1800" b="1" dirty="0">
                <a:solidFill>
                  <a:srgbClr val="3C09F5"/>
                </a:solidFill>
                <a:latin typeface="+mn-lt"/>
              </a:rPr>
              <a:t> </a:t>
            </a:r>
            <a:r>
              <a:rPr lang="fi-FI" altLang="fi-FI" sz="1800" b="1" dirty="0">
                <a:solidFill>
                  <a:srgbClr val="FC0128"/>
                </a:solidFill>
                <a:latin typeface="+mn-lt"/>
              </a:rPr>
              <a:t>   X    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100%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- ainekulut      </a:t>
            </a:r>
            <a:r>
              <a:rPr lang="fi-FI" altLang="fi-FI" sz="1800" b="1" dirty="0" smtClean="0">
                <a:solidFill>
                  <a:srgbClr val="FC0128"/>
                </a:solidFill>
                <a:latin typeface="+mn-lt"/>
              </a:rPr>
              <a:t>0,62</a:t>
            </a:r>
            <a:r>
              <a:rPr lang="fi-FI" altLang="fi-FI" sz="1800" dirty="0" smtClean="0">
                <a:solidFill>
                  <a:srgbClr val="FAFD00"/>
                </a:solidFill>
                <a:latin typeface="+mn-lt"/>
              </a:rPr>
              <a:t>  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25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%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Kate</a:t>
            </a:r>
            <a:r>
              <a:rPr lang="fi-FI" altLang="fi-FI" sz="1800" dirty="0">
                <a:solidFill>
                  <a:srgbClr val="FAFD00"/>
                </a:solidFill>
                <a:latin typeface="+mn-lt"/>
              </a:rPr>
              <a:t>		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7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5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%</a:t>
            </a:r>
          </a:p>
          <a:p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r>
              <a:rPr lang="fi-FI" altLang="fi-FI" sz="2200" b="1" dirty="0">
                <a:solidFill>
                  <a:srgbClr val="FAFD00"/>
                </a:solidFill>
                <a:latin typeface="+mn-lt"/>
              </a:rPr>
              <a:t>       </a:t>
            </a:r>
          </a:p>
          <a:p>
            <a:endParaRPr lang="fi-FI" altLang="fi-FI" sz="1800" dirty="0">
              <a:solidFill>
                <a:srgbClr val="FAFD00"/>
              </a:solidFill>
              <a:latin typeface="+mn-lt"/>
            </a:endParaRPr>
          </a:p>
          <a:p>
            <a:pPr eaLnBrk="1"/>
            <a:endParaRPr lang="fi-FI" altLang="fi-FI" sz="1800" dirty="0">
              <a:solidFill>
                <a:srgbClr val="FAFD00"/>
              </a:solidFill>
              <a:latin typeface="+mn-lt"/>
            </a:endParaRPr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2728913" y="1196975"/>
            <a:ext cx="690896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b="1" dirty="0" smtClean="0">
                <a:solidFill>
                  <a:srgbClr val="3C09F5"/>
                </a:solidFill>
                <a:latin typeface="+mn-lt"/>
              </a:rPr>
              <a:t>0,62</a:t>
            </a:r>
            <a:endParaRPr lang="fi-FI" altLang="fi-FI" sz="1800" b="1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1800" b="1" dirty="0" smtClean="0">
                <a:solidFill>
                  <a:srgbClr val="3C09F5"/>
                </a:solidFill>
                <a:latin typeface="+mn-lt"/>
              </a:rPr>
              <a:t>75 </a:t>
            </a:r>
            <a:r>
              <a:rPr lang="fi-FI" altLang="fi-FI" sz="1800" b="1" dirty="0">
                <a:solidFill>
                  <a:srgbClr val="3C09F5"/>
                </a:solidFill>
                <a:latin typeface="+mn-lt"/>
              </a:rPr>
              <a:t>% </a:t>
            </a:r>
          </a:p>
          <a:p>
            <a:pPr eaLnBrk="1"/>
            <a:endParaRPr lang="fi-FI" altLang="fi-FI" sz="1800" b="1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33835" name="Line 43"/>
          <p:cNvSpPr>
            <a:spLocks noChangeShapeType="1"/>
          </p:cNvSpPr>
          <p:nvPr/>
        </p:nvSpPr>
        <p:spPr bwMode="auto">
          <a:xfrm>
            <a:off x="6629400" y="3886200"/>
            <a:ext cx="243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33836" name="Line 44"/>
          <p:cNvSpPr>
            <a:spLocks noChangeShapeType="1"/>
          </p:cNvSpPr>
          <p:nvPr/>
        </p:nvSpPr>
        <p:spPr bwMode="auto">
          <a:xfrm>
            <a:off x="8534400" y="4038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45" name="Rectangle 16"/>
          <p:cNvSpPr>
            <a:spLocks noChangeArrowheads="1"/>
          </p:cNvSpPr>
          <p:nvPr/>
        </p:nvSpPr>
        <p:spPr bwMode="auto">
          <a:xfrm>
            <a:off x="1023788" y="2282825"/>
            <a:ext cx="51323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OP           PH%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KP        </a:t>
            </a:r>
            <a:r>
              <a:rPr lang="fi-FI" altLang="fi-FI" dirty="0">
                <a:solidFill>
                  <a:schemeClr val="bg2"/>
                </a:solidFill>
                <a:latin typeface="+mn-lt"/>
              </a:rPr>
              <a:t>TUOTE             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OH       </a:t>
            </a:r>
            <a:r>
              <a:rPr lang="fi-FI" altLang="fi-FI" dirty="0">
                <a:solidFill>
                  <a:schemeClr val="bg2"/>
                </a:solidFill>
                <a:latin typeface="+mn-lt"/>
              </a:rPr>
              <a:t>KH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AH</a:t>
            </a:r>
            <a:endParaRPr lang="fi-FI" altLang="fi-FI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6" name="Rectangle 5"/>
          <p:cNvSpPr>
            <a:spLocks noChangeArrowheads="1"/>
          </p:cNvSpPr>
          <p:nvPr/>
        </p:nvSpPr>
        <p:spPr bwMode="auto">
          <a:xfrm>
            <a:off x="981943" y="5013325"/>
            <a:ext cx="510222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Annos-    Annos-          KP              TUOTE                  </a:t>
            </a:r>
            <a:r>
              <a:rPr lang="fi-FI" altLang="fi-FI" dirty="0" smtClean="0">
                <a:solidFill>
                  <a:schemeClr val="bg2"/>
                </a:solidFill>
                <a:latin typeface="+mn-lt"/>
              </a:rPr>
              <a:t>        KH            AH</a:t>
            </a:r>
            <a:endParaRPr lang="fi-FI" altLang="fi-FI" dirty="0">
              <a:solidFill>
                <a:schemeClr val="bg2"/>
              </a:solidFill>
              <a:latin typeface="+mn-lt"/>
            </a:endParaRPr>
          </a:p>
          <a:p>
            <a:r>
              <a:rPr lang="fi-FI" altLang="fi-FI" dirty="0">
                <a:solidFill>
                  <a:schemeClr val="bg2"/>
                </a:solidFill>
                <a:latin typeface="+mn-lt"/>
              </a:rPr>
              <a:t>määrä      koko</a:t>
            </a:r>
          </a:p>
        </p:txBody>
      </p:sp>
      <p:sp>
        <p:nvSpPr>
          <p:cNvPr id="47" name="Rectangle 16"/>
          <p:cNvSpPr>
            <a:spLocks noChangeArrowheads="1"/>
          </p:cNvSpPr>
          <p:nvPr/>
        </p:nvSpPr>
        <p:spPr bwMode="auto">
          <a:xfrm>
            <a:off x="4158029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1,50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n-lt"/>
              </a:rPr>
              <a:t>2,20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1,95</a:t>
            </a: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4718331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2,14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2,93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3,00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>
                <a:latin typeface="+mj-lt"/>
              </a:rPr>
              <a:t>4,30</a:t>
            </a:r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5364088" y="2766070"/>
            <a:ext cx="501741" cy="1166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6,43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n-lt"/>
              </a:rPr>
              <a:t>6,75</a:t>
            </a:r>
            <a:endParaRPr lang="fi-FI" altLang="fi-FI" dirty="0">
              <a:latin typeface="+mn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3,60</a:t>
            </a:r>
            <a:endParaRPr lang="fi-FI" altLang="fi-FI" dirty="0">
              <a:latin typeface="+mj-lt"/>
            </a:endParaRPr>
          </a:p>
          <a:p>
            <a:pPr>
              <a:lnSpc>
                <a:spcPct val="125000"/>
              </a:lnSpc>
            </a:pPr>
            <a:r>
              <a:rPr lang="fi-FI" altLang="fi-FI" dirty="0" smtClean="0">
                <a:latin typeface="+mj-lt"/>
              </a:rPr>
              <a:t>3,44</a:t>
            </a:r>
            <a:endParaRPr lang="fi-FI" altLang="fi-FI" dirty="0">
              <a:latin typeface="+mj-lt"/>
            </a:endParaRPr>
          </a:p>
        </p:txBody>
      </p:sp>
      <p:sp>
        <p:nvSpPr>
          <p:cNvPr id="50" name="Rectangle 37"/>
          <p:cNvSpPr>
            <a:spLocks noChangeArrowheads="1"/>
          </p:cNvSpPr>
          <p:nvPr/>
        </p:nvSpPr>
        <p:spPr bwMode="auto">
          <a:xfrm>
            <a:off x="5319713" y="6076951"/>
            <a:ext cx="58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b="1" dirty="0" smtClean="0">
                <a:solidFill>
                  <a:srgbClr val="FC0128"/>
                </a:solidFill>
                <a:latin typeface="+mn-lt"/>
              </a:rPr>
              <a:t>  </a:t>
            </a:r>
            <a:r>
              <a:rPr lang="fi-FI" altLang="fi-FI" b="1" dirty="0" smtClean="0">
                <a:solidFill>
                  <a:srgbClr val="FAFD00"/>
                </a:solidFill>
                <a:latin typeface="+mn-lt"/>
              </a:rPr>
              <a:t>9,36</a:t>
            </a:r>
            <a:endParaRPr lang="fi-FI" altLang="fi-FI" b="1" dirty="0">
              <a:solidFill>
                <a:srgbClr val="FAFD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200" dirty="0" smtClean="0"/>
              <a:t>Esimerkki 1: Kalaa tarvitaan 160 g annokseen yhtä asiakasta kohden. Paljonko tulee kalaa tilata 20 asiakkaalle jos esikäsittelyhävikki on 25%</a:t>
            </a:r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r>
              <a:rPr lang="fi-FI" sz="2200" dirty="0" smtClean="0"/>
              <a:t>Käyttöpaino (KP ) =  20 asiakasta x  0,160 g = </a:t>
            </a:r>
            <a:r>
              <a:rPr lang="fi-FI" sz="2200" b="1" dirty="0" smtClean="0">
                <a:solidFill>
                  <a:srgbClr val="3C09F5"/>
                </a:solidFill>
              </a:rPr>
              <a:t>3,2 g    </a:t>
            </a:r>
            <a:r>
              <a:rPr lang="fi-FI" sz="1400" dirty="0" smtClean="0">
                <a:solidFill>
                  <a:srgbClr val="3C09F5"/>
                </a:solidFill>
              </a:rPr>
              <a:t>puhdistettua kalaa</a:t>
            </a:r>
            <a:endParaRPr lang="fi-FI" sz="1400" dirty="0">
              <a:solidFill>
                <a:srgbClr val="3C09F5"/>
              </a:solidFill>
            </a:endParaRPr>
          </a:p>
        </p:txBody>
      </p:sp>
      <p:sp>
        <p:nvSpPr>
          <p:cNvPr id="4" name="Line 21"/>
          <p:cNvSpPr>
            <a:spLocks noChangeShapeType="1"/>
          </p:cNvSpPr>
          <p:nvPr/>
        </p:nvSpPr>
        <p:spPr bwMode="auto">
          <a:xfrm>
            <a:off x="685800" y="4876800"/>
            <a:ext cx="3657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5" name="Line 22"/>
          <p:cNvSpPr>
            <a:spLocks noChangeShapeType="1"/>
          </p:cNvSpPr>
          <p:nvPr/>
        </p:nvSpPr>
        <p:spPr bwMode="auto">
          <a:xfrm>
            <a:off x="3048000" y="3962400"/>
            <a:ext cx="0" cy="15240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3286324" y="4076700"/>
            <a:ext cx="1001878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100 %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</a:t>
            </a:r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25%</a:t>
            </a:r>
            <a:endParaRPr lang="fi-FI" altLang="fi-FI" sz="26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</a:t>
            </a:r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75 </a:t>
            </a:r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%</a:t>
            </a: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823913" y="4076700"/>
            <a:ext cx="769442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  OP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- PH</a:t>
            </a:r>
          </a:p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= KP</a:t>
            </a: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2043113" y="4076700"/>
            <a:ext cx="678072" cy="1290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600" dirty="0">
                <a:solidFill>
                  <a:srgbClr val="3C09F5"/>
                </a:solidFill>
                <a:latin typeface="+mn-lt"/>
              </a:rPr>
              <a:t>X</a:t>
            </a:r>
          </a:p>
          <a:p>
            <a:endParaRPr lang="fi-FI" altLang="fi-FI" sz="26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600" dirty="0" smtClean="0">
                <a:solidFill>
                  <a:srgbClr val="3C09F5"/>
                </a:solidFill>
                <a:latin typeface="+mn-lt"/>
              </a:rPr>
              <a:t>3, 2</a:t>
            </a:r>
            <a:endParaRPr lang="fi-FI" altLang="fi-FI" sz="2600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9" name="Line 26"/>
          <p:cNvSpPr>
            <a:spLocks noChangeShapeType="1"/>
          </p:cNvSpPr>
          <p:nvPr/>
        </p:nvSpPr>
        <p:spPr bwMode="auto">
          <a:xfrm>
            <a:off x="3352800" y="46482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>
              <a:latin typeface="+mn-lt"/>
            </a:endParaRPr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747713" y="5661248"/>
            <a:ext cx="5445338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Ostopaino =  </a:t>
            </a:r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3,2 </a:t>
            </a:r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x 100%  =  </a:t>
            </a:r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4,3 kg    </a:t>
            </a:r>
            <a:r>
              <a:rPr lang="fi-FI" altLang="fi-FI" dirty="0" smtClean="0">
                <a:solidFill>
                  <a:srgbClr val="3C09F5"/>
                </a:solidFill>
                <a:latin typeface="+mn-lt"/>
              </a:rPr>
              <a:t>= 3,2 / 0,75</a:t>
            </a:r>
            <a:endParaRPr lang="fi-FI" altLang="fi-FI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		    </a:t>
            </a:r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75%</a:t>
            </a:r>
            <a:endParaRPr lang="fi-FI" altLang="fi-FI" sz="2400" dirty="0">
              <a:solidFill>
                <a:srgbClr val="3C09F5"/>
              </a:solidFill>
              <a:latin typeface="+mn-lt"/>
            </a:endParaRPr>
          </a:p>
        </p:txBody>
      </p:sp>
      <p:sp>
        <p:nvSpPr>
          <p:cNvPr id="11" name="Line 28"/>
          <p:cNvSpPr>
            <a:spLocks noChangeShapeType="1"/>
          </p:cNvSpPr>
          <p:nvPr/>
        </p:nvSpPr>
        <p:spPr bwMode="auto">
          <a:xfrm>
            <a:off x="2255912" y="6093296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dirty="0">
              <a:latin typeface="+mn-lt"/>
            </a:endParaRPr>
          </a:p>
        </p:txBody>
      </p:sp>
      <p:cxnSp>
        <p:nvCxnSpPr>
          <p:cNvPr id="13" name="Suora nuoliyhdysviiva 12"/>
          <p:cNvCxnSpPr/>
          <p:nvPr/>
        </p:nvCxnSpPr>
        <p:spPr>
          <a:xfrm flipV="1">
            <a:off x="2721185" y="4437112"/>
            <a:ext cx="565139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uora nuoliyhdysviiva 13"/>
          <p:cNvCxnSpPr/>
          <p:nvPr/>
        </p:nvCxnSpPr>
        <p:spPr>
          <a:xfrm>
            <a:off x="2721186" y="5085184"/>
            <a:ext cx="77069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Otsikko 1"/>
          <p:cNvSpPr>
            <a:spLocks noGrp="1"/>
          </p:cNvSpPr>
          <p:nvPr>
            <p:ph type="title"/>
          </p:nvPr>
        </p:nvSpPr>
        <p:spPr>
          <a:xfrm>
            <a:off x="323528" y="159222"/>
            <a:ext cx="8229600" cy="1143000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C00000"/>
                </a:solidFill>
              </a:rPr>
              <a:t>Ruokien kustannukset /</a:t>
            </a:r>
            <a:r>
              <a:rPr lang="fi-FI" sz="3100" dirty="0" smtClean="0">
                <a:solidFill>
                  <a:srgbClr val="3C09F5"/>
                </a:solidFill>
              </a:rPr>
              <a:t>painot</a:t>
            </a:r>
            <a:endParaRPr lang="fi-FI" sz="3100" dirty="0">
              <a:solidFill>
                <a:srgbClr val="3C09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64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200" dirty="0" smtClean="0"/>
              <a:t>Esimerkki 1: Kalaa tarvitaan 160 g annokseen yhtä asiakasta kohden. Paljonko tulee kalaa tilata 20 asiakkaalle jos esikäsittelyhävikki on 25%. </a:t>
            </a:r>
            <a:r>
              <a:rPr lang="fi-FI" sz="2200" b="1" dirty="0" smtClean="0">
                <a:solidFill>
                  <a:srgbClr val="C00000"/>
                </a:solidFill>
              </a:rPr>
              <a:t>Kalan ostohinta on 5,65 e/kg.</a:t>
            </a:r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r>
              <a:rPr lang="fi-FI" sz="2200" b="1" dirty="0" smtClean="0">
                <a:solidFill>
                  <a:srgbClr val="C00000"/>
                </a:solidFill>
              </a:rPr>
              <a:t>Ostohinta (OH) </a:t>
            </a:r>
            <a:r>
              <a:rPr lang="fi-FI" sz="2200" dirty="0" smtClean="0"/>
              <a:t>= yksikköhinta puhdistamatta ( e/kg , e/l ) </a:t>
            </a:r>
          </a:p>
          <a:p>
            <a:pPr marL="0" indent="0">
              <a:buNone/>
            </a:pPr>
            <a:r>
              <a:rPr lang="fi-FI" sz="2200" dirty="0" smtClean="0">
                <a:solidFill>
                  <a:srgbClr val="3C09F5"/>
                </a:solidFill>
              </a:rPr>
              <a:t>= banaanin kilohinta kuorineen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b="1" dirty="0" smtClean="0">
                <a:solidFill>
                  <a:srgbClr val="C00000"/>
                </a:solidFill>
              </a:rPr>
              <a:t>Käyttöhinta (KH)</a:t>
            </a:r>
            <a:r>
              <a:rPr lang="fi-FI" sz="2200" dirty="0" smtClean="0"/>
              <a:t> = yksikköhinta puhdistettuna </a:t>
            </a:r>
            <a:r>
              <a:rPr lang="fi-FI" sz="2200" dirty="0"/>
              <a:t>( e/kg , e/l </a:t>
            </a:r>
            <a:r>
              <a:rPr lang="fi-FI" sz="2200" dirty="0" smtClean="0"/>
              <a:t>)</a:t>
            </a:r>
          </a:p>
          <a:p>
            <a:pPr marL="0" indent="0">
              <a:buNone/>
            </a:pPr>
            <a:r>
              <a:rPr lang="fi-FI" sz="2200" dirty="0">
                <a:solidFill>
                  <a:srgbClr val="3C09F5"/>
                </a:solidFill>
              </a:rPr>
              <a:t>= banaanin kilohinta </a:t>
            </a:r>
            <a:r>
              <a:rPr lang="fi-FI" sz="2200" dirty="0" smtClean="0">
                <a:solidFill>
                  <a:srgbClr val="3C09F5"/>
                </a:solidFill>
              </a:rPr>
              <a:t>kuorittuna</a:t>
            </a:r>
            <a:endParaRPr lang="fi-FI" sz="2200" dirty="0">
              <a:solidFill>
                <a:srgbClr val="3C09F5"/>
              </a:solidFill>
            </a:endParaRPr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r>
              <a:rPr lang="fi-FI" sz="2200" b="1" dirty="0" smtClean="0">
                <a:solidFill>
                  <a:srgbClr val="C00000"/>
                </a:solidFill>
              </a:rPr>
              <a:t>Ainehinta (AH)</a:t>
            </a:r>
            <a:r>
              <a:rPr lang="fi-FI" sz="2200" dirty="0" smtClean="0"/>
              <a:t> </a:t>
            </a:r>
            <a:r>
              <a:rPr lang="fi-FI" sz="2200" dirty="0"/>
              <a:t>= </a:t>
            </a:r>
            <a:r>
              <a:rPr lang="fi-FI" sz="2200" dirty="0" smtClean="0"/>
              <a:t>käytetyn määrän hinta (e)</a:t>
            </a:r>
          </a:p>
          <a:p>
            <a:pPr marL="0" indent="0">
              <a:buNone/>
            </a:pPr>
            <a:r>
              <a:rPr lang="fi-FI" sz="2200" dirty="0" smtClean="0">
                <a:solidFill>
                  <a:srgbClr val="3C09F5"/>
                </a:solidFill>
              </a:rPr>
              <a:t>=  1,5 kg banaanien hinta e</a:t>
            </a:r>
            <a:endParaRPr lang="fi-FI" sz="2200" dirty="0">
              <a:solidFill>
                <a:srgbClr val="3C09F5"/>
              </a:solidFill>
            </a:endParaRPr>
          </a:p>
          <a:p>
            <a:pPr marL="0" indent="0">
              <a:buNone/>
            </a:pPr>
            <a:endParaRPr lang="fi-FI" sz="2200" dirty="0"/>
          </a:p>
        </p:txBody>
      </p:sp>
      <p:sp>
        <p:nvSpPr>
          <p:cNvPr id="15" name="Otsikko 1"/>
          <p:cNvSpPr>
            <a:spLocks noGrp="1"/>
          </p:cNvSpPr>
          <p:nvPr>
            <p:ph type="title"/>
          </p:nvPr>
        </p:nvSpPr>
        <p:spPr>
          <a:xfrm>
            <a:off x="323528" y="159222"/>
            <a:ext cx="8229600" cy="1143000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C00000"/>
                </a:solidFill>
              </a:rPr>
              <a:t>Ruokien kustannukset /</a:t>
            </a:r>
            <a:r>
              <a:rPr lang="fi-FI" sz="3100" dirty="0" smtClean="0">
                <a:solidFill>
                  <a:srgbClr val="3C09F5"/>
                </a:solidFill>
              </a:rPr>
              <a:t>hinnat</a:t>
            </a:r>
            <a:endParaRPr lang="fi-FI" sz="3100" dirty="0">
              <a:solidFill>
                <a:srgbClr val="3C09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678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200" dirty="0" smtClean="0"/>
              <a:t>Esimerkki 1: Kalaa tarvitaan 160 g annokseen yhtä asiakasta kohden. Paljonko tulee kalaa tilata 20 asiakkaalle jos esikäsittelyhävikki on 25%. </a:t>
            </a:r>
            <a:r>
              <a:rPr lang="fi-FI" sz="2200" b="1" dirty="0" smtClean="0">
                <a:solidFill>
                  <a:srgbClr val="C00000"/>
                </a:solidFill>
              </a:rPr>
              <a:t>Kalan ostohinta on 5,65 e/kg.</a:t>
            </a:r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r>
              <a:rPr lang="fi-FI" sz="2200" b="1" dirty="0" smtClean="0"/>
              <a:t>Ostohinta (OH) </a:t>
            </a:r>
            <a:r>
              <a:rPr lang="fi-FI" sz="2200" dirty="0" smtClean="0"/>
              <a:t>= 5,65 e/kg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b="1" dirty="0" smtClean="0">
                <a:solidFill>
                  <a:srgbClr val="C00000"/>
                </a:solidFill>
              </a:rPr>
              <a:t>Käyttöhinta (KH)</a:t>
            </a:r>
            <a:r>
              <a:rPr lang="fi-FI" sz="2200" dirty="0" smtClean="0"/>
              <a:t>  =  OH x 100% / KP%</a:t>
            </a:r>
            <a:endParaRPr lang="fi-FI" sz="2200" dirty="0">
              <a:solidFill>
                <a:srgbClr val="3C09F5"/>
              </a:solidFill>
            </a:endParaRPr>
          </a:p>
        </p:txBody>
      </p:sp>
      <p:sp>
        <p:nvSpPr>
          <p:cNvPr id="4" name="Rectangle 27"/>
          <p:cNvSpPr>
            <a:spLocks noChangeArrowheads="1"/>
          </p:cNvSpPr>
          <p:nvPr/>
        </p:nvSpPr>
        <p:spPr bwMode="auto">
          <a:xfrm>
            <a:off x="467544" y="4581128"/>
            <a:ext cx="5978241" cy="1567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Käyttöhinta </a:t>
            </a:r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=  </a:t>
            </a:r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5,65 e/kg x </a:t>
            </a:r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100%  =  </a:t>
            </a:r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7,53 e/kg    </a:t>
            </a:r>
          </a:p>
          <a:p>
            <a:r>
              <a:rPr lang="fi-FI" altLang="fi-FI" sz="2400" dirty="0">
                <a:solidFill>
                  <a:srgbClr val="3C09F5"/>
                </a:solidFill>
                <a:latin typeface="+mn-lt"/>
              </a:rPr>
              <a:t>		    </a:t>
            </a:r>
            <a:r>
              <a:rPr lang="fi-FI" altLang="fi-FI" sz="2400" dirty="0" smtClean="0">
                <a:solidFill>
                  <a:srgbClr val="3C09F5"/>
                </a:solidFill>
                <a:latin typeface="+mn-lt"/>
              </a:rPr>
              <a:t>        75%</a:t>
            </a:r>
          </a:p>
          <a:p>
            <a:endParaRPr lang="fi-FI" altLang="fi-FI" sz="24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2400" dirty="0" smtClean="0">
                <a:latin typeface="+mn-lt"/>
              </a:rPr>
              <a:t>Siis 1 kg puhdistettua kalaa maksaa 7,53 e/kg</a:t>
            </a:r>
            <a:endParaRPr lang="fi-FI" altLang="fi-FI" sz="2400" dirty="0">
              <a:latin typeface="+mn-lt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 flipV="1">
            <a:off x="1975743" y="4995344"/>
            <a:ext cx="2524250" cy="1783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dirty="0">
              <a:latin typeface="+mn-lt"/>
            </a:endParaRPr>
          </a:p>
        </p:txBody>
      </p:sp>
      <p:sp>
        <p:nvSpPr>
          <p:cNvPr id="8" name="Otsikko 1"/>
          <p:cNvSpPr>
            <a:spLocks noGrp="1"/>
          </p:cNvSpPr>
          <p:nvPr>
            <p:ph type="title"/>
          </p:nvPr>
        </p:nvSpPr>
        <p:spPr>
          <a:xfrm>
            <a:off x="323528" y="159222"/>
            <a:ext cx="8229600" cy="1143000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C00000"/>
                </a:solidFill>
              </a:rPr>
              <a:t>Ruokien kustannukset /</a:t>
            </a:r>
            <a:r>
              <a:rPr lang="fi-FI" sz="3100" dirty="0" smtClean="0">
                <a:solidFill>
                  <a:srgbClr val="3C09F5"/>
                </a:solidFill>
              </a:rPr>
              <a:t>käyttöhinta</a:t>
            </a:r>
            <a:endParaRPr lang="fi-FI" sz="3100" dirty="0">
              <a:solidFill>
                <a:srgbClr val="3C09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88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5400600"/>
          </a:xfrm>
        </p:spPr>
        <p:txBody>
          <a:bodyPr>
            <a:normAutofit/>
          </a:bodyPr>
          <a:lstStyle/>
          <a:p>
            <a:r>
              <a:rPr lang="fi-FI" sz="2200" dirty="0" smtClean="0"/>
              <a:t>Esimerkki 1: Kalaa tarvitaan 160 g annokseen yhtä asiakasta kohden. Paljonko tulee kalaa tilata 20 asiakkaalle jos esikäsittelyhävikki on 25%. </a:t>
            </a:r>
            <a:r>
              <a:rPr lang="fi-FI" sz="2200" b="1" dirty="0" smtClean="0">
                <a:solidFill>
                  <a:srgbClr val="C00000"/>
                </a:solidFill>
              </a:rPr>
              <a:t>Kalan ostohinta on 5,65 e/kg.</a:t>
            </a:r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 smtClean="0"/>
              <a:t>       AH =	</a:t>
            </a:r>
            <a:r>
              <a:rPr lang="fi-FI" sz="2200" b="1" dirty="0" smtClean="0">
                <a:solidFill>
                  <a:srgbClr val="C00000"/>
                </a:solidFill>
              </a:rPr>
              <a:t>OP  x  OH  =  </a:t>
            </a:r>
            <a:r>
              <a:rPr lang="fi-FI" sz="2200" b="1" dirty="0">
                <a:solidFill>
                  <a:srgbClr val="C00000"/>
                </a:solidFill>
              </a:rPr>
              <a:t>	</a:t>
            </a:r>
            <a:r>
              <a:rPr lang="fi-FI" sz="2200" b="1" dirty="0" smtClean="0">
                <a:solidFill>
                  <a:srgbClr val="C00000"/>
                </a:solidFill>
              </a:rPr>
              <a:t>	</a:t>
            </a:r>
            <a:r>
              <a:rPr lang="fi-FI" sz="2200" dirty="0" smtClean="0"/>
              <a:t>   </a:t>
            </a:r>
          </a:p>
          <a:p>
            <a:pPr marL="0" indent="0">
              <a:buNone/>
            </a:pPr>
            <a:r>
              <a:rPr lang="fi-FI" sz="2200" dirty="0"/>
              <a:t>	</a:t>
            </a:r>
            <a:r>
              <a:rPr lang="fi-FI" sz="2200" dirty="0" smtClean="0"/>
              <a:t>	    </a:t>
            </a:r>
            <a:r>
              <a:rPr lang="fi-FI" sz="2200" dirty="0" smtClean="0">
                <a:solidFill>
                  <a:srgbClr val="3C09F5"/>
                </a:solidFill>
              </a:rPr>
              <a:t>tai</a:t>
            </a:r>
            <a:r>
              <a:rPr lang="fi-FI" sz="2200" dirty="0" smtClean="0"/>
              <a:t>        </a:t>
            </a:r>
          </a:p>
          <a:p>
            <a:pPr marL="0" indent="0">
              <a:buNone/>
            </a:pPr>
            <a:r>
              <a:rPr lang="fi-FI" sz="2200" b="1" dirty="0" smtClean="0">
                <a:solidFill>
                  <a:srgbClr val="C00000"/>
                </a:solidFill>
              </a:rPr>
              <a:t>		KP  x  KH   =</a:t>
            </a:r>
          </a:p>
        </p:txBody>
      </p:sp>
      <p:sp>
        <p:nvSpPr>
          <p:cNvPr id="8" name="Otsikko 1"/>
          <p:cNvSpPr>
            <a:spLocks noGrp="1"/>
          </p:cNvSpPr>
          <p:nvPr>
            <p:ph type="title"/>
          </p:nvPr>
        </p:nvSpPr>
        <p:spPr>
          <a:xfrm>
            <a:off x="323528" y="159222"/>
            <a:ext cx="8229600" cy="1143000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C00000"/>
                </a:solidFill>
              </a:rPr>
              <a:t>Ruokien kustannukset /</a:t>
            </a:r>
            <a:r>
              <a:rPr lang="fi-FI" sz="3100" dirty="0" smtClean="0">
                <a:solidFill>
                  <a:srgbClr val="3C09F5"/>
                </a:solidFill>
              </a:rPr>
              <a:t>ainehinta</a:t>
            </a:r>
            <a:endParaRPr lang="fi-FI" sz="3100" dirty="0">
              <a:solidFill>
                <a:srgbClr val="3C09F5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678544" y="2422049"/>
            <a:ext cx="511864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fi-FI" sz="2200" b="1" dirty="0">
                <a:solidFill>
                  <a:srgbClr val="C00000"/>
                </a:solidFill>
                <a:latin typeface="+mn-lt"/>
              </a:rPr>
              <a:t>Ainehinta (AH)</a:t>
            </a:r>
            <a:r>
              <a:rPr lang="fi-FI" sz="2200" dirty="0">
                <a:latin typeface="+mn-lt"/>
              </a:rPr>
              <a:t> = käytetyn määrän hinta (e)</a:t>
            </a:r>
          </a:p>
        </p:txBody>
      </p:sp>
      <p:sp>
        <p:nvSpPr>
          <p:cNvPr id="7" name="Line 21"/>
          <p:cNvSpPr>
            <a:spLocks noChangeShapeType="1"/>
          </p:cNvSpPr>
          <p:nvPr/>
        </p:nvSpPr>
        <p:spPr bwMode="auto">
          <a:xfrm>
            <a:off x="4923804" y="3717032"/>
            <a:ext cx="3657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800">
              <a:latin typeface="+mn-lt"/>
            </a:endParaRPr>
          </a:p>
        </p:txBody>
      </p:sp>
      <p:sp>
        <p:nvSpPr>
          <p:cNvPr id="9" name="Line 22"/>
          <p:cNvSpPr>
            <a:spLocks noChangeShapeType="1"/>
          </p:cNvSpPr>
          <p:nvPr/>
        </p:nvSpPr>
        <p:spPr bwMode="auto">
          <a:xfrm>
            <a:off x="7286004" y="3032715"/>
            <a:ext cx="0" cy="103506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800">
              <a:latin typeface="+mn-lt"/>
            </a:endParaRP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7524328" y="3147015"/>
            <a:ext cx="751810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100 %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  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25%</a:t>
            </a:r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  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75 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%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5061917" y="3147015"/>
            <a:ext cx="589906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  OP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- PH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= KP</a:t>
            </a:r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6281117" y="3147015"/>
            <a:ext cx="708528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4,267</a:t>
            </a:r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3, 2</a:t>
            </a:r>
            <a:endParaRPr lang="fi-FI" altLang="fi-FI" sz="1800" dirty="0">
              <a:solidFill>
                <a:srgbClr val="3C09F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9264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5400600"/>
          </a:xfrm>
        </p:spPr>
        <p:txBody>
          <a:bodyPr>
            <a:normAutofit/>
          </a:bodyPr>
          <a:lstStyle/>
          <a:p>
            <a:r>
              <a:rPr lang="fi-FI" sz="2200" dirty="0" smtClean="0"/>
              <a:t>Esimerkki 1: Kalaa tarvitaan 160 g annokseen yhtä asiakasta kohden. Paljonko tulee kalaa tilata 20 asiakkaalle jos esikäsittelyhävikki on 25%. </a:t>
            </a:r>
            <a:r>
              <a:rPr lang="fi-FI" sz="2200" b="1" dirty="0" smtClean="0">
                <a:solidFill>
                  <a:srgbClr val="C00000"/>
                </a:solidFill>
              </a:rPr>
              <a:t>Kalan ostohinta on 5,65 e/kg.</a:t>
            </a:r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endParaRPr lang="fi-FI" sz="2200" dirty="0" smtClean="0"/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 smtClean="0"/>
              <a:t>       AH =	</a:t>
            </a:r>
            <a:r>
              <a:rPr lang="fi-FI" sz="2200" b="1" dirty="0" smtClean="0">
                <a:solidFill>
                  <a:srgbClr val="C00000"/>
                </a:solidFill>
              </a:rPr>
              <a:t>OP  x  OH  =  </a:t>
            </a:r>
            <a:r>
              <a:rPr lang="fi-FI" sz="2200" dirty="0" smtClean="0"/>
              <a:t>4,267 kg x 5,65 e/kg </a:t>
            </a:r>
            <a:r>
              <a:rPr lang="fi-FI" sz="2200" b="1" dirty="0" smtClean="0">
                <a:solidFill>
                  <a:srgbClr val="C00000"/>
                </a:solidFill>
              </a:rPr>
              <a:t>= 24,11 e</a:t>
            </a:r>
          </a:p>
          <a:p>
            <a:pPr marL="0" indent="0">
              <a:buNone/>
            </a:pPr>
            <a:r>
              <a:rPr lang="fi-FI" sz="2200" b="1" dirty="0">
                <a:solidFill>
                  <a:srgbClr val="C00000"/>
                </a:solidFill>
              </a:rPr>
              <a:t>	</a:t>
            </a:r>
            <a:r>
              <a:rPr lang="fi-FI" sz="2200" b="1" dirty="0" smtClean="0">
                <a:solidFill>
                  <a:srgbClr val="C00000"/>
                </a:solidFill>
              </a:rPr>
              <a:t>	</a:t>
            </a:r>
            <a:r>
              <a:rPr lang="fi-FI" sz="2200" dirty="0" smtClean="0"/>
              <a:t>       </a:t>
            </a:r>
            <a:r>
              <a:rPr lang="fi-FI" sz="2200" dirty="0" smtClean="0">
                <a:solidFill>
                  <a:srgbClr val="3C09F5"/>
                </a:solidFill>
              </a:rPr>
              <a:t>tai</a:t>
            </a:r>
            <a:r>
              <a:rPr lang="fi-FI" sz="2200" dirty="0" smtClean="0"/>
              <a:t>        </a:t>
            </a:r>
          </a:p>
          <a:p>
            <a:pPr marL="0" indent="0">
              <a:buNone/>
            </a:pPr>
            <a:r>
              <a:rPr lang="fi-FI" sz="2200" b="1" dirty="0" smtClean="0">
                <a:solidFill>
                  <a:srgbClr val="C00000"/>
                </a:solidFill>
              </a:rPr>
              <a:t>		KP  x  KH   =  </a:t>
            </a:r>
            <a:r>
              <a:rPr lang="fi-FI" sz="2200" dirty="0" smtClean="0"/>
              <a:t>3,2   </a:t>
            </a:r>
            <a:r>
              <a:rPr lang="fi-FI" sz="2200" dirty="0"/>
              <a:t>kg </a:t>
            </a:r>
            <a:r>
              <a:rPr lang="fi-FI" sz="2200" dirty="0" smtClean="0"/>
              <a:t> x   7,53  </a:t>
            </a:r>
            <a:r>
              <a:rPr lang="fi-FI" sz="2200" dirty="0"/>
              <a:t>e/kg </a:t>
            </a:r>
            <a:r>
              <a:rPr lang="fi-FI" sz="2200" b="1" dirty="0">
                <a:solidFill>
                  <a:srgbClr val="C00000"/>
                </a:solidFill>
              </a:rPr>
              <a:t>= 24,11 e</a:t>
            </a:r>
          </a:p>
          <a:p>
            <a:pPr marL="0" indent="0">
              <a:buNone/>
            </a:pPr>
            <a:endParaRPr lang="fi-FI" sz="2200" b="1" dirty="0" smtClean="0">
              <a:solidFill>
                <a:srgbClr val="C00000"/>
              </a:solidFill>
            </a:endParaRPr>
          </a:p>
        </p:txBody>
      </p:sp>
      <p:sp>
        <p:nvSpPr>
          <p:cNvPr id="8" name="Otsikko 1"/>
          <p:cNvSpPr>
            <a:spLocks noGrp="1"/>
          </p:cNvSpPr>
          <p:nvPr>
            <p:ph type="title"/>
          </p:nvPr>
        </p:nvSpPr>
        <p:spPr>
          <a:xfrm>
            <a:off x="323528" y="159222"/>
            <a:ext cx="8229600" cy="1143000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C00000"/>
                </a:solidFill>
              </a:rPr>
              <a:t>Ruokien kustannukset /</a:t>
            </a:r>
            <a:r>
              <a:rPr lang="fi-FI" sz="3100" dirty="0" smtClean="0">
                <a:solidFill>
                  <a:srgbClr val="3C09F5"/>
                </a:solidFill>
              </a:rPr>
              <a:t>ainehinta</a:t>
            </a:r>
            <a:endParaRPr lang="fi-FI" sz="3100" dirty="0">
              <a:solidFill>
                <a:srgbClr val="3C09F5"/>
              </a:solidFill>
            </a:endParaRPr>
          </a:p>
        </p:txBody>
      </p:sp>
      <p:sp>
        <p:nvSpPr>
          <p:cNvPr id="2" name="Suorakulmio 1"/>
          <p:cNvSpPr/>
          <p:nvPr/>
        </p:nvSpPr>
        <p:spPr>
          <a:xfrm>
            <a:off x="678544" y="2422049"/>
            <a:ext cx="511864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fi-FI" sz="2200" b="1" dirty="0">
                <a:solidFill>
                  <a:srgbClr val="C00000"/>
                </a:solidFill>
                <a:latin typeface="+mn-lt"/>
              </a:rPr>
              <a:t>Ainehinta (AH)</a:t>
            </a:r>
            <a:r>
              <a:rPr lang="fi-FI" sz="2200" dirty="0">
                <a:latin typeface="+mn-lt"/>
              </a:rPr>
              <a:t> = käytetyn määrän hinta (e)</a:t>
            </a:r>
          </a:p>
        </p:txBody>
      </p:sp>
      <p:sp>
        <p:nvSpPr>
          <p:cNvPr id="7" name="Line 21"/>
          <p:cNvSpPr>
            <a:spLocks noChangeShapeType="1"/>
          </p:cNvSpPr>
          <p:nvPr/>
        </p:nvSpPr>
        <p:spPr bwMode="auto">
          <a:xfrm>
            <a:off x="4923804" y="3717032"/>
            <a:ext cx="3657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800">
              <a:latin typeface="+mn-lt"/>
            </a:endParaRPr>
          </a:p>
        </p:txBody>
      </p:sp>
      <p:sp>
        <p:nvSpPr>
          <p:cNvPr id="9" name="Line 22"/>
          <p:cNvSpPr>
            <a:spLocks noChangeShapeType="1"/>
          </p:cNvSpPr>
          <p:nvPr/>
        </p:nvSpPr>
        <p:spPr bwMode="auto">
          <a:xfrm>
            <a:off x="7286004" y="3032715"/>
            <a:ext cx="0" cy="103506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 sz="1800">
              <a:latin typeface="+mn-lt"/>
            </a:endParaRP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7524328" y="3147015"/>
            <a:ext cx="751810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100 %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  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25%</a:t>
            </a:r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  </a:t>
            </a:r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75 </a:t>
            </a:r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%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5061917" y="3147015"/>
            <a:ext cx="589906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  OP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- PH</a:t>
            </a:r>
          </a:p>
          <a:p>
            <a:r>
              <a:rPr lang="fi-FI" altLang="fi-FI" sz="1800" dirty="0">
                <a:solidFill>
                  <a:srgbClr val="3C09F5"/>
                </a:solidFill>
                <a:latin typeface="+mn-lt"/>
              </a:rPr>
              <a:t>= KP</a:t>
            </a:r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6281117" y="3147015"/>
            <a:ext cx="708528" cy="92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4,267</a:t>
            </a:r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endParaRPr lang="fi-FI" altLang="fi-FI" sz="1800" dirty="0">
              <a:solidFill>
                <a:srgbClr val="3C09F5"/>
              </a:solidFill>
              <a:latin typeface="+mn-lt"/>
            </a:endParaRPr>
          </a:p>
          <a:p>
            <a:r>
              <a:rPr lang="fi-FI" altLang="fi-FI" sz="1800" dirty="0" smtClean="0">
                <a:solidFill>
                  <a:srgbClr val="3C09F5"/>
                </a:solidFill>
                <a:latin typeface="+mn-lt"/>
              </a:rPr>
              <a:t>3, 2</a:t>
            </a:r>
            <a:endParaRPr lang="fi-FI" altLang="fi-FI" sz="1800" dirty="0">
              <a:solidFill>
                <a:srgbClr val="3C09F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9382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fi-FI" altLang="fi-FI"/>
              <a:t>Annoskortti</a:t>
            </a:r>
          </a:p>
        </p:txBody>
      </p:sp>
      <p:grpSp>
        <p:nvGrpSpPr>
          <p:cNvPr id="4116" name="Group 20"/>
          <p:cNvGrpSpPr>
            <a:grpSpLocks/>
          </p:cNvGrpSpPr>
          <p:nvPr/>
        </p:nvGrpSpPr>
        <p:grpSpPr bwMode="auto">
          <a:xfrm>
            <a:off x="1196975" y="2286000"/>
            <a:ext cx="6804025" cy="2889250"/>
            <a:chOff x="754" y="1440"/>
            <a:chExt cx="4286" cy="1820"/>
          </a:xfrm>
        </p:grpSpPr>
        <p:grpSp>
          <p:nvGrpSpPr>
            <p:cNvPr id="4108" name="Group 12"/>
            <p:cNvGrpSpPr>
              <a:grpSpLocks/>
            </p:cNvGrpSpPr>
            <p:nvPr/>
          </p:nvGrpSpPr>
          <p:grpSpPr bwMode="auto">
            <a:xfrm>
              <a:off x="754" y="1440"/>
              <a:ext cx="4286" cy="1591"/>
              <a:chOff x="754" y="1440"/>
              <a:chExt cx="4286" cy="1591"/>
            </a:xfrm>
          </p:grpSpPr>
          <p:sp>
            <p:nvSpPr>
              <p:cNvPr id="4099" name="Rectangle 3"/>
              <p:cNvSpPr>
                <a:spLocks noChangeArrowheads="1"/>
              </p:cNvSpPr>
              <p:nvPr/>
            </p:nvSpPr>
            <p:spPr bwMode="auto">
              <a:xfrm>
                <a:off x="771" y="1444"/>
                <a:ext cx="4265" cy="1583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>
                  <a:latin typeface="+mj-lt"/>
                </a:endParaRPr>
              </a:p>
            </p:txBody>
          </p:sp>
          <p:sp>
            <p:nvSpPr>
              <p:cNvPr id="4100" name="Line 4"/>
              <p:cNvSpPr>
                <a:spLocks noChangeShapeType="1"/>
              </p:cNvSpPr>
              <p:nvPr/>
            </p:nvSpPr>
            <p:spPr bwMode="auto">
              <a:xfrm>
                <a:off x="767" y="1789"/>
                <a:ext cx="427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j-lt"/>
                </a:endParaRPr>
              </a:p>
            </p:txBody>
          </p:sp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754" y="1534"/>
                <a:ext cx="4022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 algn="r"/>
                <a:r>
                  <a:rPr lang="fi-FI" altLang="fi-FI" sz="2000" dirty="0" smtClean="0">
                    <a:solidFill>
                      <a:schemeClr val="bg2"/>
                    </a:solidFill>
                    <a:latin typeface="+mj-lt"/>
                  </a:rPr>
                  <a:t>    OP       </a:t>
                </a:r>
                <a:r>
                  <a:rPr lang="fi-FI" altLang="fi-FI" sz="2000" dirty="0">
                    <a:solidFill>
                      <a:schemeClr val="bg2"/>
                    </a:solidFill>
                    <a:latin typeface="+mj-lt"/>
                  </a:rPr>
                  <a:t>PH%    KP        TUOTE            </a:t>
                </a:r>
                <a:r>
                  <a:rPr lang="fi-FI" altLang="fi-FI" sz="2000" dirty="0" smtClean="0">
                    <a:solidFill>
                      <a:schemeClr val="bg2"/>
                    </a:solidFill>
                    <a:latin typeface="+mj-lt"/>
                  </a:rPr>
                  <a:t>           </a:t>
                </a:r>
                <a:r>
                  <a:rPr lang="fi-FI" altLang="fi-FI" sz="2000" dirty="0">
                    <a:solidFill>
                      <a:schemeClr val="bg2"/>
                    </a:solidFill>
                    <a:latin typeface="+mj-lt"/>
                  </a:rPr>
                  <a:t>OH       KH        </a:t>
                </a:r>
                <a:r>
                  <a:rPr lang="fi-FI" altLang="fi-FI" sz="2000" dirty="0" smtClean="0">
                    <a:solidFill>
                      <a:schemeClr val="bg2"/>
                    </a:solidFill>
                    <a:latin typeface="+mj-lt"/>
                  </a:rPr>
                  <a:t>AH</a:t>
                </a:r>
                <a:endParaRPr lang="fi-FI" altLang="fi-FI" sz="2000" dirty="0">
                  <a:solidFill>
                    <a:schemeClr val="bg2"/>
                  </a:solidFill>
                  <a:latin typeface="+mj-lt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4379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j-lt"/>
                </a:endParaRPr>
              </a:p>
            </p:txBody>
          </p:sp>
          <p:sp>
            <p:nvSpPr>
              <p:cNvPr id="4103" name="Line 7"/>
              <p:cNvSpPr>
                <a:spLocks noChangeShapeType="1"/>
              </p:cNvSpPr>
              <p:nvPr/>
            </p:nvSpPr>
            <p:spPr bwMode="auto">
              <a:xfrm>
                <a:off x="1252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j-lt"/>
                </a:endParaRPr>
              </a:p>
            </p:txBody>
          </p:sp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2221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j-lt"/>
                </a:endParaRPr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1736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j-lt"/>
                </a:endParaRPr>
              </a:p>
            </p:txBody>
          </p:sp>
          <p:sp>
            <p:nvSpPr>
              <p:cNvPr id="4106" name="Line 10"/>
              <p:cNvSpPr>
                <a:spLocks noChangeShapeType="1"/>
              </p:cNvSpPr>
              <p:nvPr/>
            </p:nvSpPr>
            <p:spPr bwMode="auto">
              <a:xfrm>
                <a:off x="3366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j-lt"/>
                </a:endParaRPr>
              </a:p>
            </p:txBody>
          </p:sp>
          <p:sp>
            <p:nvSpPr>
              <p:cNvPr id="4107" name="Line 11"/>
              <p:cNvSpPr>
                <a:spLocks noChangeShapeType="1"/>
              </p:cNvSpPr>
              <p:nvPr/>
            </p:nvSpPr>
            <p:spPr bwMode="auto">
              <a:xfrm>
                <a:off x="3851" y="1440"/>
                <a:ext cx="0" cy="159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i-FI">
                  <a:latin typeface="+mj-lt"/>
                </a:endParaRPr>
              </a:p>
            </p:txBody>
          </p:sp>
        </p:grp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2296" y="1933"/>
              <a:ext cx="841" cy="10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Omenaa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Appelsiini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Banaani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Viinirypäle</a:t>
              </a:r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1811" y="1933"/>
              <a:ext cx="31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2,3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1,2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0,8</a:t>
              </a: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1371" y="1933"/>
              <a:ext cx="279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30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25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35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---</a:t>
              </a: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3397" y="1972"/>
              <a:ext cx="483" cy="10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4,50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5,20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7,95</a:t>
              </a:r>
            </a:p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22,20</a:t>
              </a: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754" y="1933"/>
              <a:ext cx="297" cy="2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fi-FI" altLang="fi-FI" sz="2000">
                  <a:latin typeface="+mj-lt"/>
                </a:rPr>
                <a:t>     </a:t>
              </a: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1740" y="3035"/>
              <a:ext cx="477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j-lt"/>
              </a:endParaRP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4383" y="3035"/>
              <a:ext cx="653" cy="225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i-FI">
                <a:latin typeface="+mj-lt"/>
              </a:endParaRPr>
            </a:p>
          </p:txBody>
        </p:sp>
      </p:grp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1204913" y="5733256"/>
            <a:ext cx="6315448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fi-FI" altLang="fi-FI" sz="2000" dirty="0">
                <a:solidFill>
                  <a:srgbClr val="FF0000"/>
                </a:solidFill>
                <a:latin typeface="+mj-lt"/>
              </a:rPr>
              <a:t>Varaa kynä, paperia ja </a:t>
            </a:r>
            <a:r>
              <a:rPr lang="fi-FI" altLang="fi-FI" sz="2000" dirty="0" smtClean="0">
                <a:solidFill>
                  <a:srgbClr val="FF0000"/>
                </a:solidFill>
                <a:latin typeface="+mj-lt"/>
              </a:rPr>
              <a:t>laskin tai taulukkolaskentaohjelma.</a:t>
            </a:r>
            <a:endParaRPr lang="fi-FI" altLang="fi-FI" sz="2000" dirty="0">
              <a:solidFill>
                <a:srgbClr val="FF0000"/>
              </a:solidFill>
              <a:latin typeface="+mj-lt"/>
            </a:endParaRPr>
          </a:p>
          <a:p>
            <a:r>
              <a:rPr lang="fi-FI" altLang="fi-FI" sz="2000" dirty="0">
                <a:solidFill>
                  <a:srgbClr val="FF0000"/>
                </a:solidFill>
                <a:latin typeface="+mj-lt"/>
              </a:rPr>
              <a:t>Laske kortti ohjeiden mukaan ennen kuin katsot vastaukset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Pages>28</Pages>
  <Words>1943</Words>
  <Application>Microsoft Office PowerPoint</Application>
  <PresentationFormat>Näytössä katseltava diaesitys (4:3)</PresentationFormat>
  <Paragraphs>919</Paragraphs>
  <Slides>36</Slides>
  <Notes>29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36</vt:i4>
      </vt:variant>
    </vt:vector>
  </HeadingPairs>
  <TitlesOfParts>
    <vt:vector size="37" baseType="lpstr">
      <vt:lpstr>Office-teema</vt:lpstr>
      <vt:lpstr>Ruokien kustannukset</vt:lpstr>
      <vt:lpstr>Ruokien kustannukset</vt:lpstr>
      <vt:lpstr>Ruokien kustannukset /painot</vt:lpstr>
      <vt:lpstr>Ruokien kustannukset /painot</vt:lpstr>
      <vt:lpstr>Ruokien kustannukset /hinnat</vt:lpstr>
      <vt:lpstr>Ruokien kustannukset /käyttöhinta</vt:lpstr>
      <vt:lpstr>Ruokien kustannukset /ainehinta</vt:lpstr>
      <vt:lpstr>Ruokien kustannukset /ainehinta</vt:lpstr>
      <vt:lpstr>Annoskortti</vt:lpstr>
      <vt:lpstr>Annoskortti</vt:lpstr>
      <vt:lpstr>Annoskortti  / Ostopainot</vt:lpstr>
      <vt:lpstr>Annoskortti  / Ostopainot</vt:lpstr>
      <vt:lpstr>Annoskortti  / Ostopainot</vt:lpstr>
      <vt:lpstr>Annoskortti  / Käyttöhinnat</vt:lpstr>
      <vt:lpstr>Annoskortti  / Käyttöhinnat</vt:lpstr>
      <vt:lpstr>Annoskortti  / Käyttöhinnat</vt:lpstr>
      <vt:lpstr>Annoskortti  / Käyttöhinnat</vt:lpstr>
      <vt:lpstr>Annoskortti  / Määrän hinnat</vt:lpstr>
      <vt:lpstr>Annoskortti  / Määrän hinnat</vt:lpstr>
      <vt:lpstr>Annoskortti  / Määrän hinnat</vt:lpstr>
      <vt:lpstr>Annoskortti  / Määrän hinnat</vt:lpstr>
      <vt:lpstr>Annoskortti  / Määrän hinnat</vt:lpstr>
      <vt:lpstr>Annoskortti  / Määrän hinnat</vt:lpstr>
      <vt:lpstr>Annoskortti  / Määrän hinnat</vt:lpstr>
      <vt:lpstr>Annoskortti  / Lisäkkeet</vt:lpstr>
      <vt:lpstr>Annoskortti  / Lisäkkeet</vt:lpstr>
      <vt:lpstr>Annoskortti  / Lisäkkeet</vt:lpstr>
      <vt:lpstr>Annoskortti  / Lisäkkeet</vt:lpstr>
      <vt:lpstr>Annoskortti  / Lisäkkeet</vt:lpstr>
      <vt:lpstr>Annoskortti  / Lisäkkeet</vt:lpstr>
      <vt:lpstr>Annoskortti  / Ainehinta ja Myyntihinta</vt:lpstr>
      <vt:lpstr>Annoskortti  / Ainehinta ja Myyntihinta</vt:lpstr>
      <vt:lpstr>Annoskortti  / Ainehinta ja Myyntihinta</vt:lpstr>
      <vt:lpstr>Annoskortti  / Ainehinta ja Myyntihinta</vt:lpstr>
      <vt:lpstr>Annoskortti  / Ainehinta ja Myyntihinta</vt:lpstr>
      <vt:lpstr>Annoskortti  / Ainehinta ja Myyntihinta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Annoskortti</dc:title>
  <dc:creator>***</dc:creator>
  <cp:lastModifiedBy>Omistaja</cp:lastModifiedBy>
  <cp:revision>23</cp:revision>
  <cp:lastPrinted>1601-01-01T00:00:00Z</cp:lastPrinted>
  <dcterms:created xsi:type="dcterms:W3CDTF">1997-09-26T08:09:08Z</dcterms:created>
  <dcterms:modified xsi:type="dcterms:W3CDTF">2017-06-05T13:12:48Z</dcterms:modified>
</cp:coreProperties>
</file>